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9144000"/>
  <p:notesSz cx="6858000" cy="9144000"/>
  <p:embeddedFontLs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270453395_A_Primer_on_Phylogenetic_Generalised_Least_Squares" TargetMode="External"/><Relationship Id="rId3" Type="http://schemas.openxmlformats.org/officeDocument/2006/relationships/hyperlink" Target="https://lukejharmon.github.io/pcm/chapter7_introdiscret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wbapst.github.io/PaleoSoc_phylo_short_course_2019/articles/module_07_TripartiteModel2_clock_models/Clock_models_for_character_data.html" TargetMode="External"/><Relationship Id="rId3" Type="http://schemas.openxmlformats.org/officeDocument/2006/relationships/hyperlink" Target="https://doi-org.offcampus.lib.washington.edu/10.1111/mec.12953"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93/sysbio/syx072" TargetMode="External"/><Relationship Id="rId3" Type="http://schemas.openxmlformats.org/officeDocument/2006/relationships/hyperlink" Target="https://onlinelibrary.wiley.com/doi/abs/10.1111/j.1096-0031.2006.00122.x" TargetMode="External"/><Relationship Id="rId4" Type="http://schemas.openxmlformats.org/officeDocument/2006/relationships/hyperlink" Target="https://academic.oup.com/sysbio/article/62/3/366/1650286"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wilczek.com/teaching/modern-quantitative-methods-and-shape-analysis-in-archaeology/" TargetMode="External"/><Relationship Id="rId3" Type="http://schemas.openxmlformats.org/officeDocument/2006/relationships/hyperlink" Target="https://www.digitalatlasofancientlife.org/learn/systematics/phylogenetics/reading-tre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111111"/>
                </a:solidFill>
                <a:highlight>
                  <a:srgbClr val="FFFFFF"/>
                </a:highlight>
              </a:rPr>
              <a:t>The unceded lands and traditional home of the Coast Salish people, the traditional home of all tribes and bands within the Duwamish, Suquamish, Tulalip and Muckleshoot nations.</a:t>
            </a:r>
            <a:endParaRPr i="1" sz="1600">
              <a:solidFill>
                <a:srgbClr val="111111"/>
              </a:solidFill>
              <a:highlight>
                <a:srgbClr val="FFFFFF"/>
              </a:highlight>
            </a:endParaRPr>
          </a:p>
          <a:p>
            <a:pPr indent="0" lvl="0" marL="0" rtl="0" algn="l">
              <a:spcBef>
                <a:spcPts val="0"/>
              </a:spcBef>
              <a:spcAft>
                <a:spcPts val="0"/>
              </a:spcAft>
              <a:buNone/>
            </a:pPr>
            <a:r>
              <a:t/>
            </a:r>
            <a:endParaRPr i="1" sz="1600">
              <a:solidFill>
                <a:srgbClr val="111111"/>
              </a:solidFill>
              <a:highlight>
                <a:srgbClr val="FFFFFF"/>
              </a:highlight>
            </a:endParaRPr>
          </a:p>
          <a:p>
            <a:pPr indent="0" lvl="0" marL="0" rtl="0" algn="l">
              <a:spcBef>
                <a:spcPts val="0"/>
              </a:spcBef>
              <a:spcAft>
                <a:spcPts val="0"/>
              </a:spcAft>
              <a:buNone/>
            </a:pPr>
            <a:r>
              <a:rPr i="1" lang="en" sz="1600">
                <a:solidFill>
                  <a:srgbClr val="111111"/>
                </a:solidFill>
                <a:highlight>
                  <a:srgbClr val="FFFFFF"/>
                </a:highlight>
              </a:rPr>
              <a:t>Notes: https://docs.google.com/document/d/1Gt_N7Te-f8NoXmJF4W19W7HSuLEeBuXHxniqysrNLIg/edit</a:t>
            </a:r>
            <a:endParaRPr i="1" sz="1600">
              <a:solidFill>
                <a:srgbClr val="111111"/>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84fe2b2b2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84fe2b2b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33333"/>
                </a:solidFill>
                <a:highlight>
                  <a:schemeClr val="lt1"/>
                </a:highlight>
              </a:rPr>
              <a:t>Substitution models describes the process the researcher believes generated the character data. For archaeologists we have two main sets: discrete and continuous, and several variants of each</a:t>
            </a:r>
            <a:endParaRPr sz="1200">
              <a:solidFill>
                <a:srgbClr val="333333"/>
              </a:solidFill>
              <a:highlight>
                <a:srgbClr val="FFFFFF"/>
              </a:highlight>
            </a:endParaRPr>
          </a:p>
          <a:p>
            <a:pPr indent="0" lvl="0" marL="0" rtl="0" algn="l">
              <a:lnSpc>
                <a:spcPct val="100000"/>
              </a:lnSpc>
              <a:spcBef>
                <a:spcPts val="0"/>
              </a:spcBef>
              <a:spcAft>
                <a:spcPts val="0"/>
              </a:spcAft>
              <a:buNone/>
            </a:pPr>
            <a:r>
              <a:t/>
            </a:r>
            <a:endParaRPr sz="1200">
              <a:solidFill>
                <a:srgbClr val="333333"/>
              </a:solidFill>
              <a:highlight>
                <a:srgbClr val="FFFFFF"/>
              </a:highlight>
            </a:endParaRPr>
          </a:p>
          <a:p>
            <a:pPr indent="0" lvl="0" marL="0" rtl="0" algn="l">
              <a:lnSpc>
                <a:spcPct val="100000"/>
              </a:lnSpc>
              <a:spcBef>
                <a:spcPts val="0"/>
              </a:spcBef>
              <a:spcAft>
                <a:spcPts val="0"/>
              </a:spcAft>
              <a:buNone/>
            </a:pPr>
            <a:r>
              <a:t/>
            </a:r>
            <a:endParaRPr sz="1200">
              <a:solidFill>
                <a:srgbClr val="333333"/>
              </a:solidFill>
              <a:highlight>
                <a:srgbClr val="FFFFFF"/>
              </a:highlight>
            </a:endParaRPr>
          </a:p>
          <a:p>
            <a:pPr indent="0" lvl="0" marL="0" rtl="0" algn="l">
              <a:lnSpc>
                <a:spcPct val="100000"/>
              </a:lnSpc>
              <a:spcBef>
                <a:spcPts val="0"/>
              </a:spcBef>
              <a:spcAft>
                <a:spcPts val="0"/>
              </a:spcAft>
              <a:buNone/>
            </a:pPr>
            <a:r>
              <a:rPr lang="en" sz="1200">
                <a:solidFill>
                  <a:srgbClr val="333333"/>
                </a:solidFill>
                <a:highlight>
                  <a:srgbClr val="FFFFFF"/>
                </a:highlight>
              </a:rPr>
              <a:t>Images from </a:t>
            </a:r>
            <a:r>
              <a:rPr lang="en" sz="1200" u="sng">
                <a:solidFill>
                  <a:schemeClr val="hlink"/>
                </a:solidFill>
                <a:highlight>
                  <a:srgbClr val="FFFFFF"/>
                </a:highlight>
                <a:hlinkClick r:id="rId2"/>
              </a:rPr>
              <a:t>https://www.researchgate.net/publication/270453395_A_Primer_on_Phylogenetic_Generalised_Least_Squares</a:t>
            </a:r>
            <a:r>
              <a:rPr lang="en" sz="1200">
                <a:solidFill>
                  <a:srgbClr val="333333"/>
                </a:solidFill>
                <a:highlight>
                  <a:srgbClr val="FFFFFF"/>
                </a:highlight>
              </a:rPr>
              <a:t>, </a:t>
            </a:r>
            <a:r>
              <a:rPr lang="en" sz="1200" u="sng">
                <a:solidFill>
                  <a:schemeClr val="hlink"/>
                </a:solidFill>
                <a:highlight>
                  <a:srgbClr val="FFFFFF"/>
                </a:highlight>
                <a:hlinkClick r:id="rId3"/>
              </a:rPr>
              <a:t>https://lukejharmon.github.io/pcm/chapter7_introdiscrete/</a:t>
            </a:r>
            <a:r>
              <a:rPr lang="en" sz="1200">
                <a:solidFill>
                  <a:srgbClr val="333333"/>
                </a:solidFill>
                <a:highlight>
                  <a:srgbClr val="FFFFFF"/>
                </a:highlight>
              </a:rPr>
              <a:t> </a:t>
            </a:r>
            <a:endParaRPr sz="1200">
              <a:solidFill>
                <a:srgbClr val="333333"/>
              </a:solidFill>
              <a:highlight>
                <a:srgbClr val="FFFFFF"/>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84fe2b2b2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84fe2b2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33333"/>
                </a:solidFill>
                <a:highlight>
                  <a:schemeClr val="lt1"/>
                </a:highlight>
              </a:rPr>
              <a:t>Clock</a:t>
            </a:r>
            <a:r>
              <a:rPr lang="en" sz="1200">
                <a:solidFill>
                  <a:srgbClr val="333333"/>
                </a:solidFill>
                <a:highlight>
                  <a:schemeClr val="lt1"/>
                </a:highlight>
              </a:rPr>
              <a:t> models describes the manner in which the researcher believes rates of evolution are distributed across the tree. There are two main groups: strict and relaxed. We can see the example trees here showing some of the variants of relaxed clocks.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Image from </a:t>
            </a:r>
            <a:r>
              <a:rPr lang="en" u="sng">
                <a:solidFill>
                  <a:schemeClr val="hlink"/>
                </a:solidFill>
                <a:hlinkClick r:id="rId2"/>
              </a:rPr>
              <a:t>https://dwbapst.github.io/PaleoSoc_phylo_short_course_2019/articles/module_07_TripartiteModel2_clock_models/Clock_models_for_character_data.html</a:t>
            </a:r>
            <a:r>
              <a:rPr lang="en"/>
              <a:t> and </a:t>
            </a:r>
            <a:r>
              <a:rPr lang="en" sz="1050">
                <a:solidFill>
                  <a:srgbClr val="005274"/>
                </a:solidFill>
                <a:highlight>
                  <a:srgbClr val="FFFFFF"/>
                </a:highlight>
                <a:uFill>
                  <a:noFill/>
                </a:uFill>
                <a:latin typeface="Open Sans"/>
                <a:ea typeface="Open Sans"/>
                <a:cs typeface="Open Sans"/>
                <a:sym typeface="Open Sans"/>
                <a:hlinkClick r:id="rId3">
                  <a:extLst>
                    <a:ext uri="{A12FA001-AC4F-418D-AE19-62706E023703}">
                      <ahyp:hlinkClr val="tx"/>
                    </a:ext>
                  </a:extLst>
                </a:hlinkClick>
              </a:rPr>
              <a:t>https://doi.org/10.1111/mec.12953</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84fe2b2b2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84fe2b2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333333"/>
                </a:solidFill>
                <a:highlight>
                  <a:srgbClr val="FFFFFF"/>
                </a:highlight>
              </a:rPr>
              <a:t>Tree</a:t>
            </a:r>
            <a:r>
              <a:rPr lang="en" sz="1200">
                <a:solidFill>
                  <a:srgbClr val="333333"/>
                </a:solidFill>
                <a:highlight>
                  <a:srgbClr val="FFFFFF"/>
                </a:highlight>
              </a:rPr>
              <a:t> models describes the extinction, speciation, and sampling events that potentially led to the observed tree.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84fe2b2b2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84fe2b2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there we have a highly flexible framework for formally modelling tree thinking and evaluating assu</a:t>
            </a:r>
            <a:r>
              <a:rPr lang="en"/>
              <a:t>mptions, which helps us with some of the </a:t>
            </a:r>
            <a:r>
              <a:rPr lang="en"/>
              <a:t>limitations of maximum parsimony approaches. But what about the constraint of discrete characters as input? Here is one option we’ve been exploring, which is using artefact shape as culturally transmitted information suitable for phylogenetic modelling.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889b3db55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889b3db5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00000"/>
              </a:lnSpc>
              <a:spcBef>
                <a:spcPts val="0"/>
              </a:spcBef>
              <a:spcAft>
                <a:spcPts val="0"/>
              </a:spcAft>
              <a:buClr>
                <a:schemeClr val="dk1"/>
              </a:buClr>
              <a:buSzPts val="1100"/>
              <a:buFont typeface="Arial"/>
              <a:buNone/>
            </a:pPr>
            <a:r>
              <a:rPr lang="en">
                <a:solidFill>
                  <a:schemeClr val="dk1"/>
                </a:solidFill>
              </a:rPr>
              <a:t>Artefact shape has long been recognized as carrying </a:t>
            </a:r>
            <a:r>
              <a:rPr lang="en">
                <a:solidFill>
                  <a:schemeClr val="dk1"/>
                </a:solidFill>
              </a:rPr>
              <a:t>heritable</a:t>
            </a:r>
            <a:r>
              <a:rPr lang="en">
                <a:solidFill>
                  <a:schemeClr val="dk1"/>
                </a:solidFill>
              </a:rPr>
              <a:t> information, many of the earlier </a:t>
            </a:r>
            <a:r>
              <a:rPr lang="en">
                <a:solidFill>
                  <a:schemeClr val="dk1"/>
                </a:solidFill>
              </a:rPr>
              <a:t>work</a:t>
            </a:r>
            <a:r>
              <a:rPr lang="en">
                <a:solidFill>
                  <a:schemeClr val="dk1"/>
                </a:solidFill>
              </a:rPr>
              <a:t> in the </a:t>
            </a:r>
            <a:r>
              <a:rPr lang="en">
                <a:solidFill>
                  <a:schemeClr val="dk1"/>
                </a:solidFill>
              </a:rPr>
              <a:t>discipline</a:t>
            </a:r>
            <a:r>
              <a:rPr lang="en">
                <a:solidFill>
                  <a:schemeClr val="dk1"/>
                </a:solidFill>
              </a:rPr>
              <a:t> is predicated on this. However, archaeologists using phylogenetic methods have been limited to discrete characters as inputs into software. This is not consistent with population thinking, present challenges that we never resolve, these may be </a:t>
            </a:r>
            <a:r>
              <a:rPr lang="en">
                <a:solidFill>
                  <a:schemeClr val="dk1"/>
                </a:solidFill>
              </a:rPr>
              <a:t>reasons</a:t>
            </a:r>
            <a:r>
              <a:rPr lang="en">
                <a:solidFill>
                  <a:schemeClr val="dk1"/>
                </a:solidFill>
              </a:rPr>
              <a:t> why tree-thinking has not spread much beyond two groups. </a:t>
            </a:r>
            <a:endParaRPr>
              <a:solidFill>
                <a:schemeClr val="dk1"/>
              </a:solidFill>
            </a:endParaRPr>
          </a:p>
          <a:p>
            <a:pPr indent="-279400" lvl="0" marL="279400" rtl="0" algn="l">
              <a:lnSpc>
                <a:spcPct val="100000"/>
              </a:lnSpc>
              <a:spcBef>
                <a:spcPts val="0"/>
              </a:spcBef>
              <a:spcAft>
                <a:spcPts val="0"/>
              </a:spcAft>
              <a:buClr>
                <a:schemeClr val="dk1"/>
              </a:buClr>
              <a:buSzPts val="1100"/>
              <a:buFont typeface="Arial"/>
              <a:buNone/>
            </a:pPr>
            <a:r>
              <a:t/>
            </a:r>
            <a:endParaRPr>
              <a:solidFill>
                <a:schemeClr val="dk1"/>
              </a:solidFill>
            </a:endParaRPr>
          </a:p>
          <a:p>
            <a:pPr indent="-279400" lvl="0" marL="279400" rtl="0" algn="l">
              <a:lnSpc>
                <a:spcPct val="100000"/>
              </a:lnSpc>
              <a:spcBef>
                <a:spcPts val="0"/>
              </a:spcBef>
              <a:spcAft>
                <a:spcPts val="0"/>
              </a:spcAft>
              <a:buClr>
                <a:schemeClr val="dk1"/>
              </a:buClr>
              <a:buSzPts val="1100"/>
              <a:buFont typeface="Arial"/>
              <a:buNone/>
            </a:pPr>
            <a:r>
              <a:t/>
            </a:r>
            <a:endParaRPr>
              <a:solidFill>
                <a:schemeClr val="dk1"/>
              </a:solidFill>
            </a:endParaRPr>
          </a:p>
          <a:p>
            <a:pPr indent="-279400" lvl="0" marL="279400" rtl="0" algn="l">
              <a:lnSpc>
                <a:spcPct val="100000"/>
              </a:lnSpc>
              <a:spcBef>
                <a:spcPts val="0"/>
              </a:spcBef>
              <a:spcAft>
                <a:spcPts val="0"/>
              </a:spcAft>
              <a:buClr>
                <a:schemeClr val="dk1"/>
              </a:buClr>
              <a:buSzPts val="1100"/>
              <a:buFont typeface="Arial"/>
              <a:buNone/>
            </a:pPr>
            <a:r>
              <a:rPr lang="en">
                <a:solidFill>
                  <a:schemeClr val="dk1"/>
                </a:solidFill>
              </a:rPr>
              <a:t>Parins-Fukuchi, C. (2018). Use of Continuous Traits Can Improve Morphological Phylogenetics. </a:t>
            </a:r>
            <a:r>
              <a:rPr i="1" lang="en">
                <a:solidFill>
                  <a:schemeClr val="dk1"/>
                </a:solidFill>
              </a:rPr>
              <a:t>Systematic Biology</a:t>
            </a:r>
            <a:r>
              <a:rPr lang="en">
                <a:solidFill>
                  <a:schemeClr val="dk1"/>
                </a:solidFill>
              </a:rPr>
              <a:t>, </a:t>
            </a:r>
            <a:r>
              <a:rPr i="1" lang="en">
                <a:solidFill>
                  <a:schemeClr val="dk1"/>
                </a:solidFill>
              </a:rPr>
              <a:t>67</a:t>
            </a:r>
            <a:r>
              <a:rPr lang="en">
                <a:solidFill>
                  <a:schemeClr val="dk1"/>
                </a:solidFill>
              </a:rPr>
              <a:t>(2), 328–339</a:t>
            </a:r>
            <a:r>
              <a:rPr lang="en">
                <a:solidFill>
                  <a:schemeClr val="dk1"/>
                </a:solidFill>
              </a:rPr>
              <a:t>. </a:t>
            </a:r>
            <a:r>
              <a:rPr lang="en" u="sng">
                <a:solidFill>
                  <a:schemeClr val="hlink"/>
                </a:solidFill>
                <a:hlinkClick r:id="rId2"/>
              </a:rPr>
              <a:t>https://doi.org/10.1093/sysbio/syx072</a:t>
            </a:r>
            <a:endParaRPr u="sng">
              <a:solidFill>
                <a:schemeClr val="hlink"/>
              </a:solidFill>
            </a:endParaRPr>
          </a:p>
          <a:p>
            <a:pPr indent="-279400" lvl="0" marL="279400" rtl="0" algn="l">
              <a:lnSpc>
                <a:spcPct val="100000"/>
              </a:lnSpc>
              <a:spcBef>
                <a:spcPts val="0"/>
              </a:spcBef>
              <a:spcAft>
                <a:spcPts val="0"/>
              </a:spcAft>
              <a:buClr>
                <a:schemeClr val="dk1"/>
              </a:buClr>
              <a:buSzPts val="1100"/>
              <a:buFont typeface="Arial"/>
              <a:buNone/>
            </a:pPr>
            <a:r>
              <a:rPr lang="en" u="sng">
                <a:solidFill>
                  <a:schemeClr val="hlink"/>
                </a:solidFill>
                <a:hlinkClick r:id="rId3"/>
              </a:rPr>
              <a:t>Goloboff P.A., Mattoni C.I., Quinteros A.S. 2006. Continuous characters analyzed as such. Cladistics 22:589–601.</a:t>
            </a:r>
            <a:endParaRPr u="sng">
              <a:solidFill>
                <a:schemeClr val="hlink"/>
              </a:solidFill>
            </a:endParaRPr>
          </a:p>
          <a:p>
            <a:pPr indent="-279400" lvl="0" marL="279400" rtl="0" algn="l">
              <a:lnSpc>
                <a:spcPct val="100000"/>
              </a:lnSpc>
              <a:spcBef>
                <a:spcPts val="0"/>
              </a:spcBef>
              <a:spcAft>
                <a:spcPts val="0"/>
              </a:spcAft>
              <a:buClr>
                <a:schemeClr val="dk1"/>
              </a:buClr>
              <a:buSzPts val="1100"/>
              <a:buFont typeface="Arial"/>
              <a:buNone/>
            </a:pPr>
            <a:r>
              <a:rPr lang="en" u="sng">
                <a:solidFill>
                  <a:schemeClr val="hlink"/>
                </a:solidFill>
                <a:hlinkClick r:id="rId4"/>
              </a:rPr>
              <a:t>Smith U.E., Hendricks J.R. 2013. Geometric morphometric character suites as phylogenetic data: extracting phylogenetic signal from gastropod shells. Syst. Biol. 62:366–385.</a:t>
            </a:r>
            <a:endParaRPr u="sng">
              <a:solidFill>
                <a:schemeClr val="hlink"/>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Assumptions held by archaeologists doing phylogenetics:</a:t>
            </a:r>
            <a:endParaRPr/>
          </a:p>
          <a:p>
            <a:pPr indent="0" lvl="0" marL="0" rtl="0" algn="l">
              <a:spcBef>
                <a:spcPts val="0"/>
              </a:spcBef>
              <a:spcAft>
                <a:spcPts val="0"/>
              </a:spcAft>
              <a:buClr>
                <a:schemeClr val="dk1"/>
              </a:buClr>
              <a:buSzPts val="1100"/>
              <a:buFont typeface="Arial"/>
              <a:buNone/>
            </a:pPr>
            <a:r>
              <a:rPr lang="en"/>
              <a:t> </a:t>
            </a:r>
            <a:endParaRPr/>
          </a:p>
          <a:p>
            <a:pPr indent="-292100" lvl="0" marL="457200" rtl="0" algn="l">
              <a:spcBef>
                <a:spcPts val="0"/>
              </a:spcBef>
              <a:spcAft>
                <a:spcPts val="0"/>
              </a:spcAft>
              <a:buClr>
                <a:srgbClr val="000000"/>
              </a:buClr>
              <a:buSzPts val="1000"/>
              <a:buChar char="●"/>
            </a:pPr>
            <a:r>
              <a:rPr lang="en" sz="1000"/>
              <a:t>There is enough vertically transmitted shape variation for some artefact assemblages to have a phylogenetic signal. </a:t>
            </a:r>
            <a:endParaRPr sz="1000"/>
          </a:p>
          <a:p>
            <a:pPr indent="-292100" lvl="0" marL="457200" rtl="0" algn="l">
              <a:spcBef>
                <a:spcPts val="0"/>
              </a:spcBef>
              <a:spcAft>
                <a:spcPts val="0"/>
              </a:spcAft>
              <a:buClr>
                <a:srgbClr val="000000"/>
              </a:buClr>
              <a:buSzPts val="1000"/>
              <a:buChar char="●"/>
            </a:pPr>
            <a:r>
              <a:rPr lang="en" sz="1000"/>
              <a:t>Some elements of artefact shape variation are highly constrained to function (e.g. mechanical, social), other elements freely drift (we often don’t know which elements are doing what)</a:t>
            </a:r>
            <a:endParaRPr sz="1000"/>
          </a:p>
          <a:p>
            <a:pPr indent="-292100" lvl="0" marL="457200" rtl="0" algn="l">
              <a:spcBef>
                <a:spcPts val="0"/>
              </a:spcBef>
              <a:spcAft>
                <a:spcPts val="0"/>
              </a:spcAft>
              <a:buClr>
                <a:srgbClr val="000000"/>
              </a:buClr>
              <a:buSzPts val="1000"/>
              <a:buChar char="●"/>
            </a:pPr>
            <a:r>
              <a:rPr lang="en" sz="1000"/>
              <a:t>Most artefacts are intentionally shaped by their makers, using information transmitted between individuals, and acquired by trial and error (we often don’t know how much of each)</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Historically archaeologists have made strong assumptions about artefact shape as resulting from heritable information, many typologies are based on this. Despite this assumption, shape has rarely been quantified and formally modelled as if it did have heritable characteristics. Our aim is to explore the implications of of formalising this assumption.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889b3db55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889b3db5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workflow for quantifying artefact shape without discretizing into characters. The key method is EFA, which decomposes the shape into a series of harmonics. We then reduce the dimensionality of these using PCA, and the PCs are shape variables that are the character states </a:t>
            </a:r>
            <a:r>
              <a:rPr lang="en"/>
              <a:t>for phylogenetic inference. And we cite on the lower right corner a recent palaeolontological paper that did this, using landmarks instead of outlines, as we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 from </a:t>
            </a:r>
            <a:r>
              <a:rPr lang="en" u="sng">
                <a:solidFill>
                  <a:schemeClr val="hlink"/>
                </a:solidFill>
                <a:hlinkClick r:id="rId2"/>
              </a:rPr>
              <a:t>https://jwilczek.com/teaching/modern-quantitative-methods-and-shape-analysis-in-archaeology/</a:t>
            </a:r>
            <a:r>
              <a:rPr lang="en"/>
              <a:t> and </a:t>
            </a:r>
            <a:r>
              <a:rPr lang="en" u="sng">
                <a:solidFill>
                  <a:schemeClr val="hlink"/>
                </a:solidFill>
                <a:hlinkClick r:id="rId3"/>
              </a:rPr>
              <a:t>https://www.digitalatlasofancientlife.org/learn/systematics/phylogenetics/reading-trees/</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84fe2b2b2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84fe2b2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demonstrate how this kind of tree-thinking can be applied to archaeological questions, we present a </a:t>
            </a:r>
            <a:r>
              <a:rPr lang="en"/>
              <a:t>brief</a:t>
            </a:r>
            <a:r>
              <a:rPr lang="en"/>
              <a:t> case study of stone artefacts from the Late Neolithic of western Europe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889b3db55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889b3db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are the flaked stone artefacts, such as on the lower right, found in Bell Beaker graves in France. Most likely associated with  interpersonal combat, and used as  ‘sacred’ objects, made for display and enhancing the power of the chiefs.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617937e09_1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617937e0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archaeological data to the shape summaries, we </a:t>
            </a:r>
            <a:r>
              <a:rPr lang="en"/>
              <a:t>then define our priors and models, and use MCMC to explore the parameter space to find ones that fit well with our data. The output is an posterior distribution of trees, with which we can make inferences and model evaluations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889b3db55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889b3db5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images of the arrowheads compiled by Nicholas and applied our shape quantification workflow.  The EFA and PCA do seem to capture aspects of shape that are easy to recognise, and could be captured in non-quantitative, discrete state methods. Here we can see the first five principal components extracted from the ellip</a:t>
            </a:r>
            <a:r>
              <a:rPr lang="en"/>
              <a:t>tical fourier analysis. These PCs can be interpreted as shape variables that might be the same as what we’d create if we were making </a:t>
            </a:r>
            <a:r>
              <a:rPr lang="en"/>
              <a:t>discrete</a:t>
            </a:r>
            <a:r>
              <a:rPr lang="en"/>
              <a:t> characters.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7acae36501533f8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7acae36501533f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617937e09_1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617937e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the basic output from our MCMC process. A treespace plot showing that we have areas of high consensus, and a few other groups of different trees. The median trees near each grouping show pretty similar topology, with the differences mostly tips switching around in the lower clades. Among palaeontologists treespaces are becoming standard exploratory tool in phylogenetic analysis. This is useful for examining solutions and outcomes that are plausible given the model and the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889b3db55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889b3db5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DensiTree plot on the right shows the trees kept from the MCMC process. Fuzzy areas on the tree indicate topological uncertainty, where multiple trees disagree about the relationships between specimens. Uncertainty might result from incongruous lineages of shape variables, horizontal transfer, independent invention. The DensiTree plot method is a stark departure from from the single or small number of maximum parsimony trees that give little insight into how support is distributed across the tree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889b3db55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889b3db5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the tree to work for us, we can compute a</a:t>
            </a:r>
            <a:r>
              <a:rPr lang="en"/>
              <a:t>ncestral</a:t>
            </a:r>
            <a:r>
              <a:rPr lang="en"/>
              <a:t> state reconstruction to see how shape variation is distributed across the clades. Here we see that our PC1, deep tang and narrow shoulders, is </a:t>
            </a:r>
            <a:r>
              <a:rPr lang="en"/>
              <a:t>characteristic</a:t>
            </a:r>
            <a:r>
              <a:rPr lang="en"/>
              <a:t> of some of the oldest clades. Variation in shoulder width is a later development.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617937e09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617937e09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exploration of the tree is possible if we switch from a strict clock to a relaxed clock. Then we can learn </a:t>
            </a:r>
            <a:r>
              <a:rPr lang="en"/>
              <a:t>something</a:t>
            </a:r>
            <a:r>
              <a:rPr lang="en"/>
              <a:t> about how rates of change in shape varied across the tree. Here we see rates of evolution were generally uniformly low, increasing only at distantly related tips, suggesting late bursts of innovation leading up to replacement by metal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db9b4e592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db9b4e5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FAIRly -&gt; we have used R and RevBayes,  interactive environment for statistical computation in phylogenetics that has it’s own language, Rev, which is very like R. Like the R language, Rev is designed to support interactive analysis. It supports both functional and procedural programming models, and makes a clear distinction between the two. We believe these two tools, R and RevBayes, are an excellent combination to support the exploration of a new </a:t>
            </a:r>
            <a:r>
              <a:rPr lang="en"/>
              <a:t>frontier</a:t>
            </a:r>
            <a:r>
              <a:rPr lang="en"/>
              <a:t> of tree-thinking in archaeological </a:t>
            </a:r>
            <a:r>
              <a:rPr lang="en"/>
              <a:t>science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 - finable</a:t>
            </a:r>
            <a:endParaRPr/>
          </a:p>
          <a:p>
            <a:pPr indent="0" lvl="0" marL="0" rtl="0" algn="l">
              <a:spcBef>
                <a:spcPts val="0"/>
              </a:spcBef>
              <a:spcAft>
                <a:spcPts val="0"/>
              </a:spcAft>
              <a:buNone/>
            </a:pPr>
            <a:r>
              <a:rPr lang="en"/>
              <a:t>A - accessible</a:t>
            </a:r>
            <a:endParaRPr/>
          </a:p>
          <a:p>
            <a:pPr indent="0" lvl="0" marL="0" rtl="0" algn="l">
              <a:spcBef>
                <a:spcPts val="0"/>
              </a:spcBef>
              <a:spcAft>
                <a:spcPts val="0"/>
              </a:spcAft>
              <a:buNone/>
            </a:pPr>
            <a:r>
              <a:rPr lang="en"/>
              <a:t>I - interoperable</a:t>
            </a:r>
            <a:endParaRPr/>
          </a:p>
          <a:p>
            <a:pPr indent="0" lvl="0" marL="0" rtl="0" algn="l">
              <a:spcBef>
                <a:spcPts val="0"/>
              </a:spcBef>
              <a:spcAft>
                <a:spcPts val="0"/>
              </a:spcAft>
              <a:buNone/>
            </a:pPr>
            <a:r>
              <a:rPr lang="en"/>
              <a:t>R - reusable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a67afd150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a67afd1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twentieth century saw two modes of thinking spread through biological systematics:  population thinking and tree thinking.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Population thinking replaced typology or essentialism. In simple terms, an essentialist sees individual variation within a species as error. The population thinker rejects the idea that species have “types” or “natural states”. We see this in archaeology in writing about spectrums of variation in settlement systems, mobility patterns, technological strategies, etc.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Tree thinking is the phylogenetic counterpart to population thinking, bringing an evolutionary perspective to systematics. It may be contrasted with “group thinking,” (each member of a particular group as an independent replicate, rather than connected by ancestry and descent) and “developmental thinking” (linear histories, without divergence and branching)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84fe2b2b2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84fe2b2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schematic contrasting typological thinking in archaeology with population thinking. We can see how typological thinking tends to neglect the reality of archaeological variation. Most modern archaeological scientists using empirical quantitative methods are using population thinking.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617937e09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617937e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 schematic showing Alex Mesoudi et al’s map of cultural evolution fields and evolutionary biology fields, with our annotations to show where we think tree- and population-thinking have the most to offer.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222222"/>
                </a:solidFill>
                <a:highlight>
                  <a:srgbClr val="FFFFFF"/>
                </a:highlight>
              </a:rPr>
              <a:t>This </a:t>
            </a:r>
            <a:r>
              <a:rPr lang="en">
                <a:solidFill>
                  <a:schemeClr val="dk1"/>
                </a:solidFill>
              </a:rPr>
              <a:t>schematic</a:t>
            </a:r>
            <a:r>
              <a:rPr lang="en">
                <a:solidFill>
                  <a:srgbClr val="222222"/>
                </a:solidFill>
                <a:highlight>
                  <a:srgbClr val="FFFFFF"/>
                </a:highlight>
              </a:rPr>
              <a:t> highlights the inspirations we may take from palaeobiology, including the transfer of emerging methods such as the </a:t>
            </a:r>
            <a:r>
              <a:rPr b="1" lang="en">
                <a:solidFill>
                  <a:srgbClr val="222222"/>
                </a:solidFill>
                <a:highlight>
                  <a:srgbClr val="FFFFFF"/>
                </a:highlight>
              </a:rPr>
              <a:t>Bayesian</a:t>
            </a:r>
            <a:r>
              <a:rPr lang="en">
                <a:solidFill>
                  <a:srgbClr val="222222"/>
                </a:solidFill>
                <a:highlight>
                  <a:srgbClr val="FFFFFF"/>
                </a:highlight>
              </a:rPr>
              <a:t> analysis of </a:t>
            </a:r>
            <a:r>
              <a:rPr b="1" lang="en">
                <a:solidFill>
                  <a:srgbClr val="222222"/>
                </a:solidFill>
                <a:highlight>
                  <a:srgbClr val="FFFFFF"/>
                </a:highlight>
              </a:rPr>
              <a:t>continuous</a:t>
            </a:r>
            <a:r>
              <a:rPr lang="en">
                <a:solidFill>
                  <a:srgbClr val="222222"/>
                </a:solidFill>
                <a:highlight>
                  <a:srgbClr val="FFFFFF"/>
                </a:highlight>
              </a:rPr>
              <a:t> traits.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84fe2b2b2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84fe2b2b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Let’s have a quick look at some options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617937e09_1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617937e0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brief literature review to investigate this </a:t>
            </a:r>
            <a:r>
              <a:rPr lang="en"/>
              <a:t>question. We see discrete characters, parsimony methods, and PAUP* really dominate the archaeological literature.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relatively low diversity in methods may also partly explained by the co-authorship network, two </a:t>
            </a:r>
            <a:r>
              <a:rPr lang="en"/>
              <a:t>groups are producing most of the papers: O’Brien et al and Prentiss et al. Nearly all the papers coming from those groups are using parsimony with discrete variables and PAUP*.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note</a:t>
            </a:r>
            <a:r>
              <a:rPr lang="en"/>
              <a:t> that 90% of authors are male, just four are women. Not shown here is that the geography of the case studies is quite restricted, lots of North American datasets. A shift to FAIR methods (finable, accessible, intero</a:t>
            </a:r>
            <a:r>
              <a:rPr lang="en"/>
              <a:t>perable and reusable), such as the use of open source software, may help to diversify the field,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main point here is that </a:t>
            </a:r>
            <a:r>
              <a:rPr lang="en"/>
              <a:t>cultural phylogenetics has been dominated by just a few groups and methods that are no longer state-of-the-art in phylogenetics in general and cultural phylogenetics in particular. This may be one of the reasons that tree-thinking is not widespread in archaeology.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84fe2b2b2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84fe2b2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we’d like to do here is sketch out some new ways of doing tree-thinking that we’ve seen emerging in palaeontology that overcome some of the limitations of the entrenched approaches in archaeology. Our goal is to introduce some ideas that might broaden the relevance and appeal of tree-thinking in archaeological science.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84fe2b2b2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84fe2b2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most profound development, in palaeontological phylogenetics, in our view, is this tripartite model of Bayesian inference.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Bayesian approaches present a robust and satisfying way of handling data and uncertainty, so that there are good analytical reasons to make the shift from parsimony, which has dominated the archaeological literature, to Bayesian approaches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hyperlink" Target="https://doi.org/10.1098/rsbl.2020.0754" TargetMode="External"/><Relationship Id="rId6" Type="http://schemas.openxmlformats.org/officeDocument/2006/relationships/hyperlink" Target="https://doi.org/10.1098/rsbl.2020.075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0361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300"/>
              <a:t>Bayesian inference of </a:t>
            </a:r>
            <a:r>
              <a:rPr b="1" lang="en" sz="4300"/>
              <a:t>material culture phylogenies using continuous traits </a:t>
            </a:r>
            <a:r>
              <a:rPr lang="en" sz="4300"/>
              <a:t>from the archaeological record</a:t>
            </a:r>
            <a:endParaRPr sz="7300"/>
          </a:p>
        </p:txBody>
      </p:sp>
      <p:sp>
        <p:nvSpPr>
          <p:cNvPr id="55" name="Google Shape;55;p13"/>
          <p:cNvSpPr txBox="1"/>
          <p:nvPr>
            <p:ph idx="1" type="subTitle"/>
          </p:nvPr>
        </p:nvSpPr>
        <p:spPr>
          <a:xfrm>
            <a:off x="311700" y="4544325"/>
            <a:ext cx="4355700" cy="150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t>
            </a:r>
            <a:r>
              <a:rPr lang="en" sz="2600"/>
              <a:t>en Marwick</a:t>
            </a:r>
            <a:endParaRPr sz="2600"/>
          </a:p>
          <a:p>
            <a:pPr indent="0" lvl="0" marL="0" rtl="0" algn="l">
              <a:spcBef>
                <a:spcPts val="0"/>
              </a:spcBef>
              <a:spcAft>
                <a:spcPts val="0"/>
              </a:spcAft>
              <a:buNone/>
            </a:pPr>
            <a:r>
              <a:rPr lang="en" sz="1200"/>
              <a:t>Department of Anthropology, </a:t>
            </a:r>
            <a:br>
              <a:rPr lang="en" sz="1200"/>
            </a:br>
            <a:r>
              <a:rPr lang="en" sz="1200"/>
              <a:t>University of Washington, Seattle, USA</a:t>
            </a:r>
            <a:endParaRPr sz="2600"/>
          </a:p>
          <a:p>
            <a:pPr indent="0" lvl="0" marL="0" rtl="0" algn="l">
              <a:spcBef>
                <a:spcPts val="0"/>
              </a:spcBef>
              <a:spcAft>
                <a:spcPts val="0"/>
              </a:spcAft>
              <a:buNone/>
            </a:pPr>
            <a:r>
              <a:rPr lang="en" sz="2600"/>
              <a:t>David N. Matzig</a:t>
            </a:r>
            <a:endParaRPr sz="2600"/>
          </a:p>
          <a:p>
            <a:pPr indent="0" lvl="0" marL="0" rtl="0" algn="l">
              <a:spcBef>
                <a:spcPts val="0"/>
              </a:spcBef>
              <a:spcAft>
                <a:spcPts val="0"/>
              </a:spcAft>
              <a:buNone/>
            </a:pPr>
            <a:r>
              <a:rPr lang="en" sz="2600"/>
              <a:t>Felix Riede </a:t>
            </a:r>
            <a:endParaRPr sz="2600"/>
          </a:p>
          <a:p>
            <a:pPr indent="0" lvl="0" marL="0" rtl="0" algn="l">
              <a:spcBef>
                <a:spcPts val="0"/>
              </a:spcBef>
              <a:spcAft>
                <a:spcPts val="0"/>
              </a:spcAft>
              <a:buNone/>
            </a:pPr>
            <a:r>
              <a:rPr lang="en" sz="1200"/>
              <a:t>Department of Archaeology and Heritage Studies, </a:t>
            </a:r>
            <a:br>
              <a:rPr lang="en" sz="1200"/>
            </a:br>
            <a:r>
              <a:rPr lang="en" sz="1200"/>
              <a:t>Aarhus University, Denmark</a:t>
            </a:r>
            <a:endParaRPr sz="1200"/>
          </a:p>
          <a:p>
            <a:pPr indent="0" lvl="0" marL="0" rtl="0" algn="l">
              <a:spcBef>
                <a:spcPts val="0"/>
              </a:spcBef>
              <a:spcAft>
                <a:spcPts val="0"/>
              </a:spcAft>
              <a:buNone/>
            </a:pPr>
            <a:r>
              <a:t/>
            </a:r>
            <a:endParaRPr sz="2600"/>
          </a:p>
        </p:txBody>
      </p:sp>
      <p:sp>
        <p:nvSpPr>
          <p:cNvPr id="56" name="Google Shape;56;p13"/>
          <p:cNvSpPr txBox="1"/>
          <p:nvPr/>
        </p:nvSpPr>
        <p:spPr>
          <a:xfrm>
            <a:off x="4788300" y="4544325"/>
            <a:ext cx="4355700" cy="21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Cultural Evolution Society Conference, </a:t>
            </a:r>
            <a:endParaRPr sz="1800">
              <a:solidFill>
                <a:schemeClr val="dk2"/>
              </a:solidFill>
            </a:endParaRPr>
          </a:p>
          <a:p>
            <a:pPr indent="0" lvl="0" marL="0" rtl="0" algn="l">
              <a:spcBef>
                <a:spcPts val="0"/>
              </a:spcBef>
              <a:spcAft>
                <a:spcPts val="0"/>
              </a:spcAft>
              <a:buNone/>
            </a:pPr>
            <a:r>
              <a:rPr lang="en" sz="1800">
                <a:solidFill>
                  <a:schemeClr val="dk2"/>
                </a:solidFill>
              </a:rPr>
              <a:t>Sapporo, June </a:t>
            </a:r>
            <a:r>
              <a:rPr lang="en" sz="1800">
                <a:solidFill>
                  <a:schemeClr val="dk2"/>
                </a:solidFill>
              </a:rPr>
              <a:t>2021</a:t>
            </a:r>
            <a:endParaRPr sz="1800">
              <a:solidFill>
                <a:schemeClr val="dk2"/>
              </a:solidFill>
            </a:endParaRPr>
          </a:p>
        </p:txBody>
      </p:sp>
      <p:pic>
        <p:nvPicPr>
          <p:cNvPr id="57" name="Google Shape;57;p13"/>
          <p:cNvPicPr preferRelativeResize="0"/>
          <p:nvPr/>
        </p:nvPicPr>
        <p:blipFill>
          <a:blip r:embed="rId3">
            <a:alphaModFix/>
          </a:blip>
          <a:stretch>
            <a:fillRect/>
          </a:stretch>
        </p:blipFill>
        <p:spPr>
          <a:xfrm>
            <a:off x="4936412" y="5558542"/>
            <a:ext cx="1241430" cy="816825"/>
          </a:xfrm>
          <a:prstGeom prst="rect">
            <a:avLst/>
          </a:prstGeom>
          <a:noFill/>
          <a:ln>
            <a:noFill/>
          </a:ln>
        </p:spPr>
      </p:pic>
      <p:pic>
        <p:nvPicPr>
          <p:cNvPr id="58" name="Google Shape;58;p13"/>
          <p:cNvPicPr preferRelativeResize="0"/>
          <p:nvPr/>
        </p:nvPicPr>
        <p:blipFill>
          <a:blip r:embed="rId4">
            <a:alphaModFix/>
          </a:blip>
          <a:stretch>
            <a:fillRect/>
          </a:stretch>
        </p:blipFill>
        <p:spPr>
          <a:xfrm>
            <a:off x="6446852" y="5558550"/>
            <a:ext cx="2132700" cy="816825"/>
          </a:xfrm>
          <a:prstGeom prst="rect">
            <a:avLst/>
          </a:prstGeom>
          <a:noFill/>
          <a:ln>
            <a:noFill/>
          </a:ln>
        </p:spPr>
      </p:pic>
      <p:sp>
        <p:nvSpPr>
          <p:cNvPr id="59" name="Google Shape;59;p13"/>
          <p:cNvSpPr txBox="1"/>
          <p:nvPr/>
        </p:nvSpPr>
        <p:spPr>
          <a:xfrm>
            <a:off x="4045775" y="6457800"/>
            <a:ext cx="53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 &amp; data online at </a:t>
            </a:r>
            <a:r>
              <a:rPr lang="en"/>
              <a:t>https://github.com/benmarwick/CES2021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2"/>
          <p:cNvSpPr txBox="1"/>
          <p:nvPr/>
        </p:nvSpPr>
        <p:spPr>
          <a:xfrm>
            <a:off x="406950" y="6271575"/>
            <a:ext cx="7867800" cy="5232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Warnock, R. C. M., &amp; Wright, A. M. (2020). Understanding the Tripartite Approach to Bayesian Divergence Time Estimation. Elements of Paleontology. https://doi.org/10.1017/9781108954365</a:t>
            </a:r>
            <a:endParaRPr sz="1100"/>
          </a:p>
        </p:txBody>
      </p:sp>
      <p:pic>
        <p:nvPicPr>
          <p:cNvPr id="118" name="Google Shape;118;p22"/>
          <p:cNvPicPr preferRelativeResize="0"/>
          <p:nvPr/>
        </p:nvPicPr>
        <p:blipFill rotWithShape="1">
          <a:blip r:embed="rId3">
            <a:alphaModFix/>
          </a:blip>
          <a:srcRect b="73889" l="43517" r="36992" t="3848"/>
          <a:stretch/>
        </p:blipFill>
        <p:spPr>
          <a:xfrm>
            <a:off x="406950" y="1356875"/>
            <a:ext cx="2816900" cy="4415275"/>
          </a:xfrm>
          <a:prstGeom prst="rect">
            <a:avLst/>
          </a:prstGeom>
          <a:noFill/>
          <a:ln>
            <a:noFill/>
          </a:ln>
        </p:spPr>
      </p:pic>
      <p:sp>
        <p:nvSpPr>
          <p:cNvPr id="119" name="Google Shape;119;p22"/>
          <p:cNvSpPr txBox="1"/>
          <p:nvPr/>
        </p:nvSpPr>
        <p:spPr>
          <a:xfrm>
            <a:off x="5369100" y="3146450"/>
            <a:ext cx="3774900" cy="14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50">
                <a:solidFill>
                  <a:srgbClr val="202122"/>
                </a:solidFill>
                <a:highlight>
                  <a:srgbClr val="FFFFFF"/>
                </a:highlight>
              </a:rPr>
              <a:t>Continuous</a:t>
            </a:r>
            <a:r>
              <a:rPr b="1" lang="en" sz="2150">
                <a:solidFill>
                  <a:srgbClr val="202122"/>
                </a:solidFill>
                <a:highlight>
                  <a:srgbClr val="FFFFFF"/>
                </a:highlight>
              </a:rPr>
              <a:t> traits</a:t>
            </a:r>
            <a:br>
              <a:rPr lang="en" sz="2150">
                <a:solidFill>
                  <a:srgbClr val="202122"/>
                </a:solidFill>
                <a:highlight>
                  <a:srgbClr val="FFFFFF"/>
                </a:highlight>
              </a:rPr>
            </a:br>
            <a:r>
              <a:rPr lang="en" sz="2150">
                <a:solidFill>
                  <a:srgbClr val="202122"/>
                </a:solidFill>
                <a:highlight>
                  <a:srgbClr val="FFFFFF"/>
                </a:highlight>
              </a:rPr>
              <a:t>Brownian motion</a:t>
            </a:r>
            <a:endParaRPr sz="2150">
              <a:solidFill>
                <a:srgbClr val="202122"/>
              </a:solidFill>
              <a:highlight>
                <a:srgbClr val="FFFFFF"/>
              </a:highlight>
            </a:endParaRPr>
          </a:p>
          <a:p>
            <a:pPr indent="0" lvl="0" marL="0" rtl="0" algn="l">
              <a:spcBef>
                <a:spcPts val="0"/>
              </a:spcBef>
              <a:spcAft>
                <a:spcPts val="0"/>
              </a:spcAft>
              <a:buNone/>
            </a:pPr>
            <a:r>
              <a:rPr lang="en" sz="2150">
                <a:solidFill>
                  <a:srgbClr val="202122"/>
                </a:solidFill>
                <a:highlight>
                  <a:srgbClr val="FFFFFF"/>
                </a:highlight>
              </a:rPr>
              <a:t>Ornstein–Uhlenbeck (OU)</a:t>
            </a:r>
            <a:endParaRPr sz="2150">
              <a:solidFill>
                <a:srgbClr val="202122"/>
              </a:solidFill>
              <a:highlight>
                <a:srgbClr val="FFFFFF"/>
              </a:highlight>
            </a:endParaRPr>
          </a:p>
          <a:p>
            <a:pPr indent="0" lvl="0" marL="0" rtl="0" algn="l">
              <a:spcBef>
                <a:spcPts val="0"/>
              </a:spcBef>
              <a:spcAft>
                <a:spcPts val="0"/>
              </a:spcAft>
              <a:buNone/>
            </a:pPr>
            <a:r>
              <a:rPr lang="en" sz="1500">
                <a:solidFill>
                  <a:srgbClr val="202122"/>
                </a:solidFill>
                <a:highlight>
                  <a:srgbClr val="FFFFFF"/>
                </a:highlight>
              </a:rPr>
              <a:t>a small number of exotic variations</a:t>
            </a:r>
            <a:endParaRPr sz="1500">
              <a:solidFill>
                <a:srgbClr val="202122"/>
              </a:solidFill>
              <a:highlight>
                <a:srgbClr val="FFFFFF"/>
              </a:highlight>
            </a:endParaRPr>
          </a:p>
        </p:txBody>
      </p:sp>
      <p:pic>
        <p:nvPicPr>
          <p:cNvPr id="120" name="Google Shape;120;p22"/>
          <p:cNvPicPr preferRelativeResize="0"/>
          <p:nvPr/>
        </p:nvPicPr>
        <p:blipFill>
          <a:blip r:embed="rId4">
            <a:alphaModFix/>
          </a:blip>
          <a:stretch>
            <a:fillRect/>
          </a:stretch>
        </p:blipFill>
        <p:spPr>
          <a:xfrm>
            <a:off x="3129875" y="3131350"/>
            <a:ext cx="2126566" cy="1839300"/>
          </a:xfrm>
          <a:prstGeom prst="rect">
            <a:avLst/>
          </a:prstGeom>
          <a:noFill/>
          <a:ln>
            <a:noFill/>
          </a:ln>
        </p:spPr>
      </p:pic>
      <p:pic>
        <p:nvPicPr>
          <p:cNvPr id="121" name="Google Shape;121;p22"/>
          <p:cNvPicPr preferRelativeResize="0"/>
          <p:nvPr/>
        </p:nvPicPr>
        <p:blipFill>
          <a:blip r:embed="rId5">
            <a:alphaModFix/>
          </a:blip>
          <a:stretch>
            <a:fillRect/>
          </a:stretch>
        </p:blipFill>
        <p:spPr>
          <a:xfrm>
            <a:off x="3223850" y="1209560"/>
            <a:ext cx="1696374" cy="1272276"/>
          </a:xfrm>
          <a:prstGeom prst="rect">
            <a:avLst/>
          </a:prstGeom>
          <a:noFill/>
          <a:ln>
            <a:noFill/>
          </a:ln>
        </p:spPr>
      </p:pic>
      <p:sp>
        <p:nvSpPr>
          <p:cNvPr id="122" name="Google Shape;122;p22"/>
          <p:cNvSpPr txBox="1"/>
          <p:nvPr/>
        </p:nvSpPr>
        <p:spPr>
          <a:xfrm>
            <a:off x="5369100" y="1315650"/>
            <a:ext cx="4137600" cy="1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50">
                <a:solidFill>
                  <a:srgbClr val="202122"/>
                </a:solidFill>
                <a:highlight>
                  <a:srgbClr val="FFFFFF"/>
                </a:highlight>
              </a:rPr>
              <a:t>Discrete - morphological</a:t>
            </a:r>
            <a:br>
              <a:rPr lang="en" sz="2150">
                <a:solidFill>
                  <a:srgbClr val="202122"/>
                </a:solidFill>
                <a:highlight>
                  <a:srgbClr val="FFFFFF"/>
                </a:highlight>
              </a:rPr>
            </a:br>
            <a:r>
              <a:rPr lang="en" sz="2150">
                <a:solidFill>
                  <a:srgbClr val="202122"/>
                </a:solidFill>
                <a:highlight>
                  <a:srgbClr val="FFFFFF"/>
                </a:highlight>
              </a:rPr>
              <a:t>Mk </a:t>
            </a:r>
            <a:endParaRPr sz="2150">
              <a:solidFill>
                <a:srgbClr val="202122"/>
              </a:solidFill>
              <a:highlight>
                <a:srgbClr val="FFFFFF"/>
              </a:highlight>
            </a:endParaRPr>
          </a:p>
          <a:p>
            <a:pPr indent="0" lvl="0" marL="0" rtl="0" algn="l">
              <a:spcBef>
                <a:spcPts val="0"/>
              </a:spcBef>
              <a:spcAft>
                <a:spcPts val="0"/>
              </a:spcAft>
              <a:buNone/>
            </a:pPr>
            <a:r>
              <a:rPr lang="en" sz="2150">
                <a:solidFill>
                  <a:srgbClr val="202122"/>
                </a:solidFill>
                <a:highlight>
                  <a:srgbClr val="FFFFFF"/>
                </a:highlight>
              </a:rPr>
              <a:t>Extended Mk</a:t>
            </a:r>
            <a:endParaRPr sz="2150">
              <a:solidFill>
                <a:srgbClr val="20212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2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8" name="Google Shape;128;p23"/>
          <p:cNvSpPr txBox="1"/>
          <p:nvPr/>
        </p:nvSpPr>
        <p:spPr>
          <a:xfrm>
            <a:off x="406950" y="6271575"/>
            <a:ext cx="7867800" cy="5232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Warnock, R. C. M., &amp; Wright, A. M. (2020). Understanding the Tripartite Approach to Bayesian Divergence Time Estimation. Elements of Paleontology. https://doi.org/10.1017/9781108954365</a:t>
            </a:r>
            <a:endParaRPr sz="1100"/>
          </a:p>
        </p:txBody>
      </p:sp>
      <p:pic>
        <p:nvPicPr>
          <p:cNvPr id="129" name="Google Shape;129;p23"/>
          <p:cNvPicPr preferRelativeResize="0"/>
          <p:nvPr/>
        </p:nvPicPr>
        <p:blipFill rotWithShape="1">
          <a:blip r:embed="rId3">
            <a:alphaModFix/>
          </a:blip>
          <a:srcRect b="73889" l="63006" r="22393" t="3848"/>
          <a:stretch/>
        </p:blipFill>
        <p:spPr>
          <a:xfrm>
            <a:off x="633050" y="1356875"/>
            <a:ext cx="2110150" cy="4415275"/>
          </a:xfrm>
          <a:prstGeom prst="rect">
            <a:avLst/>
          </a:prstGeom>
          <a:noFill/>
          <a:ln>
            <a:noFill/>
          </a:ln>
        </p:spPr>
      </p:pic>
      <p:sp>
        <p:nvSpPr>
          <p:cNvPr id="130" name="Google Shape;130;p23"/>
          <p:cNvSpPr txBox="1"/>
          <p:nvPr/>
        </p:nvSpPr>
        <p:spPr>
          <a:xfrm>
            <a:off x="2601100" y="163075"/>
            <a:ext cx="54507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50">
                <a:solidFill>
                  <a:srgbClr val="202122"/>
                </a:solidFill>
                <a:highlight>
                  <a:srgbClr val="FFFFFF"/>
                </a:highlight>
              </a:rPr>
              <a:t>Strict (or global) clock</a:t>
            </a:r>
            <a:endParaRPr sz="2850">
              <a:solidFill>
                <a:srgbClr val="202122"/>
              </a:solidFill>
              <a:highlight>
                <a:srgbClr val="FFFFFF"/>
              </a:highlight>
            </a:endParaRPr>
          </a:p>
          <a:p>
            <a:pPr indent="0" lvl="0" marL="0" rtl="0" algn="l">
              <a:spcBef>
                <a:spcPts val="0"/>
              </a:spcBef>
              <a:spcAft>
                <a:spcPts val="0"/>
              </a:spcAft>
              <a:buNone/>
            </a:pPr>
            <a:r>
              <a:t/>
            </a:r>
            <a:endParaRPr sz="2850">
              <a:solidFill>
                <a:srgbClr val="202122"/>
              </a:solidFill>
              <a:highlight>
                <a:srgbClr val="FFFFFF"/>
              </a:highlight>
            </a:endParaRPr>
          </a:p>
          <a:p>
            <a:pPr indent="0" lvl="0" marL="0" rtl="0" algn="l">
              <a:spcBef>
                <a:spcPts val="0"/>
              </a:spcBef>
              <a:spcAft>
                <a:spcPts val="0"/>
              </a:spcAft>
              <a:buNone/>
            </a:pPr>
            <a:r>
              <a:rPr lang="en" sz="2850">
                <a:solidFill>
                  <a:srgbClr val="202122"/>
                </a:solidFill>
                <a:highlight>
                  <a:srgbClr val="FFFFFF"/>
                </a:highlight>
              </a:rPr>
              <a:t>Relaxed clock:</a:t>
            </a:r>
            <a:endParaRPr sz="28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Uncorrelated clock</a:t>
            </a:r>
            <a:endParaRPr sz="15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Autocorrelated clock </a:t>
            </a:r>
            <a:endParaRPr sz="15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Local clock</a:t>
            </a:r>
            <a:endParaRPr sz="1550">
              <a:solidFill>
                <a:srgbClr val="202122"/>
              </a:solidFill>
              <a:highlight>
                <a:srgbClr val="FFFFFF"/>
              </a:highlight>
            </a:endParaRPr>
          </a:p>
          <a:p>
            <a:pPr indent="-327025" lvl="0" marL="457200" rtl="0" algn="l">
              <a:spcBef>
                <a:spcPts val="0"/>
              </a:spcBef>
              <a:spcAft>
                <a:spcPts val="0"/>
              </a:spcAft>
              <a:buClr>
                <a:srgbClr val="202122"/>
              </a:buClr>
              <a:buSzPts val="1550"/>
              <a:buChar char="●"/>
            </a:pPr>
            <a:r>
              <a:rPr lang="en" sz="1550">
                <a:solidFill>
                  <a:srgbClr val="202122"/>
                </a:solidFill>
                <a:highlight>
                  <a:srgbClr val="FFFFFF"/>
                </a:highlight>
              </a:rPr>
              <a:t>Mixture models, etc.</a:t>
            </a:r>
            <a:endParaRPr sz="1550">
              <a:solidFill>
                <a:srgbClr val="202122"/>
              </a:solidFill>
              <a:highlight>
                <a:srgbClr val="FFFFFF"/>
              </a:highlight>
            </a:endParaRPr>
          </a:p>
          <a:p>
            <a:pPr indent="0" lvl="0" marL="0" rtl="0" algn="l">
              <a:spcBef>
                <a:spcPts val="0"/>
              </a:spcBef>
              <a:spcAft>
                <a:spcPts val="0"/>
              </a:spcAft>
              <a:buNone/>
            </a:pPr>
            <a:r>
              <a:t/>
            </a:r>
            <a:endParaRPr sz="2150">
              <a:solidFill>
                <a:srgbClr val="202122"/>
              </a:solidFill>
              <a:highlight>
                <a:srgbClr val="FFFFFF"/>
              </a:highlight>
            </a:endParaRPr>
          </a:p>
        </p:txBody>
      </p:sp>
      <p:pic>
        <p:nvPicPr>
          <p:cNvPr id="131" name="Google Shape;131;p23"/>
          <p:cNvPicPr preferRelativeResize="0"/>
          <p:nvPr/>
        </p:nvPicPr>
        <p:blipFill>
          <a:blip r:embed="rId4">
            <a:alphaModFix/>
          </a:blip>
          <a:stretch>
            <a:fillRect/>
          </a:stretch>
        </p:blipFill>
        <p:spPr>
          <a:xfrm>
            <a:off x="3416301" y="2740251"/>
            <a:ext cx="4450801" cy="3536646"/>
          </a:xfrm>
          <a:prstGeom prst="rect">
            <a:avLst/>
          </a:prstGeom>
          <a:noFill/>
          <a:ln>
            <a:noFill/>
          </a:ln>
        </p:spPr>
      </p:pic>
      <p:sp>
        <p:nvSpPr>
          <p:cNvPr id="132" name="Google Shape;132;p23"/>
          <p:cNvSpPr txBox="1"/>
          <p:nvPr/>
        </p:nvSpPr>
        <p:spPr>
          <a:xfrm>
            <a:off x="5985000" y="1280675"/>
            <a:ext cx="2847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50">
                <a:solidFill>
                  <a:srgbClr val="202122"/>
                </a:solidFill>
                <a:highlight>
                  <a:schemeClr val="lt1"/>
                </a:highlight>
              </a:rPr>
              <a:t>Useful for </a:t>
            </a:r>
            <a:r>
              <a:rPr lang="en" sz="1950">
                <a:solidFill>
                  <a:srgbClr val="202122"/>
                </a:solidFill>
                <a:highlight>
                  <a:schemeClr val="lt1"/>
                </a:highlight>
              </a:rPr>
              <a:t>identifying</a:t>
            </a:r>
            <a:r>
              <a:rPr lang="en" sz="1950">
                <a:solidFill>
                  <a:srgbClr val="202122"/>
                </a:solidFill>
                <a:highlight>
                  <a:schemeClr val="lt1"/>
                </a:highlight>
              </a:rPr>
              <a:t> archaeological episodes of technological  innovation or stasis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4"/>
          <p:cNvSpPr txBox="1"/>
          <p:nvPr/>
        </p:nvSpPr>
        <p:spPr>
          <a:xfrm>
            <a:off x="406950" y="6271575"/>
            <a:ext cx="7867800" cy="5232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Warnock, R. C. M., &amp; Wright, A. M. (2020). Understanding the Tripartite Approach to Bayesian Divergence Time Estimation. Elements of Paleontology. https://doi.org/10.1017/9781108954365</a:t>
            </a:r>
            <a:endParaRPr sz="1100"/>
          </a:p>
        </p:txBody>
      </p:sp>
      <p:pic>
        <p:nvPicPr>
          <p:cNvPr id="138" name="Google Shape;138;p24"/>
          <p:cNvPicPr preferRelativeResize="0"/>
          <p:nvPr/>
        </p:nvPicPr>
        <p:blipFill rotWithShape="1">
          <a:blip r:embed="rId3">
            <a:alphaModFix/>
          </a:blip>
          <a:srcRect b="73889" l="78092" r="1122" t="3848"/>
          <a:stretch/>
        </p:blipFill>
        <p:spPr>
          <a:xfrm>
            <a:off x="146550" y="1356875"/>
            <a:ext cx="3004025" cy="4415275"/>
          </a:xfrm>
          <a:prstGeom prst="rect">
            <a:avLst/>
          </a:prstGeom>
          <a:noFill/>
          <a:ln>
            <a:noFill/>
          </a:ln>
        </p:spPr>
      </p:pic>
      <p:pic>
        <p:nvPicPr>
          <p:cNvPr id="139" name="Google Shape;139;p24"/>
          <p:cNvPicPr preferRelativeResize="0"/>
          <p:nvPr/>
        </p:nvPicPr>
        <p:blipFill rotWithShape="1">
          <a:blip r:embed="rId4">
            <a:alphaModFix/>
          </a:blip>
          <a:srcRect b="89656" l="0" r="0" t="1739"/>
          <a:stretch/>
        </p:blipFill>
        <p:spPr>
          <a:xfrm>
            <a:off x="3543300" y="609600"/>
            <a:ext cx="5478825" cy="523199"/>
          </a:xfrm>
          <a:prstGeom prst="rect">
            <a:avLst/>
          </a:prstGeom>
          <a:noFill/>
          <a:ln>
            <a:noFill/>
          </a:ln>
        </p:spPr>
      </p:pic>
      <p:sp>
        <p:nvSpPr>
          <p:cNvPr id="140" name="Google Shape;140;p24"/>
          <p:cNvSpPr txBox="1"/>
          <p:nvPr/>
        </p:nvSpPr>
        <p:spPr>
          <a:xfrm>
            <a:off x="3766350" y="5490375"/>
            <a:ext cx="45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Also: skyline, </a:t>
            </a:r>
            <a:r>
              <a:rPr lang="en"/>
              <a:t>multi-species coalescent model</a:t>
            </a:r>
            <a:endParaRPr/>
          </a:p>
        </p:txBody>
      </p:sp>
      <p:sp>
        <p:nvSpPr>
          <p:cNvPr id="141" name="Google Shape;141;p24"/>
          <p:cNvSpPr txBox="1"/>
          <p:nvPr/>
        </p:nvSpPr>
        <p:spPr>
          <a:xfrm>
            <a:off x="406950" y="101600"/>
            <a:ext cx="2847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50">
                <a:solidFill>
                  <a:srgbClr val="202122"/>
                </a:solidFill>
                <a:highlight>
                  <a:schemeClr val="lt1"/>
                </a:highlight>
              </a:rPr>
              <a:t>Useful for evaluating assumptions about cultural change and the archaeological record </a:t>
            </a:r>
            <a:endParaRPr sz="1200"/>
          </a:p>
        </p:txBody>
      </p:sp>
      <p:pic>
        <p:nvPicPr>
          <p:cNvPr id="142" name="Google Shape;142;p24"/>
          <p:cNvPicPr preferRelativeResize="0"/>
          <p:nvPr/>
        </p:nvPicPr>
        <p:blipFill rotWithShape="1">
          <a:blip r:embed="rId4">
            <a:alphaModFix/>
          </a:blip>
          <a:srcRect b="0" l="0" r="0" t="29819"/>
          <a:stretch/>
        </p:blipFill>
        <p:spPr>
          <a:xfrm>
            <a:off x="3543300" y="1098175"/>
            <a:ext cx="5478825" cy="426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593430"/>
            <a:ext cx="8520600" cy="57582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600"/>
              </a:spcAft>
              <a:buNone/>
            </a:pPr>
            <a:r>
              <a:rPr lang="en" sz="7500"/>
              <a:t>Artefact </a:t>
            </a:r>
            <a:r>
              <a:rPr b="1" lang="en" sz="7500"/>
              <a:t>shape</a:t>
            </a:r>
            <a:r>
              <a:rPr lang="en" sz="7500"/>
              <a:t> as </a:t>
            </a:r>
            <a:br>
              <a:rPr lang="en" sz="7500"/>
            </a:br>
            <a:r>
              <a:rPr b="1" lang="en" sz="7500"/>
              <a:t>transmittable</a:t>
            </a:r>
            <a:r>
              <a:rPr lang="en" sz="7500"/>
              <a:t> variation</a:t>
            </a:r>
            <a:endParaRPr sz="7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6"/>
          <p:cNvSpPr txBox="1"/>
          <p:nvPr/>
        </p:nvSpPr>
        <p:spPr>
          <a:xfrm>
            <a:off x="5496475" y="6119175"/>
            <a:ext cx="3261000" cy="6771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800"/>
              <a:t>O’Brien, M. J., Darwent, J., &amp; Lyman, R. L. (2001). Cladistics Is Useful for Reconstructing Archaeological Phylogenies: Palaeoindian Points from the Southeastern United States. Journal Of Archaeological Science, 28(10), 1115–1136.</a:t>
            </a:r>
            <a:endParaRPr sz="800"/>
          </a:p>
        </p:txBody>
      </p:sp>
      <p:sp>
        <p:nvSpPr>
          <p:cNvPr id="153" name="Google Shape;153;p26"/>
          <p:cNvSpPr txBox="1"/>
          <p:nvPr/>
        </p:nvSpPr>
        <p:spPr>
          <a:xfrm>
            <a:off x="0" y="-168625"/>
            <a:ext cx="5618700" cy="698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 </a:t>
            </a:r>
            <a:endParaRPr sz="2200"/>
          </a:p>
          <a:p>
            <a:pPr indent="-361950" lvl="0" marL="457200" rtl="0" algn="l">
              <a:spcBef>
                <a:spcPts val="0"/>
              </a:spcBef>
              <a:spcAft>
                <a:spcPts val="0"/>
              </a:spcAft>
              <a:buSzPts val="2100"/>
              <a:buChar char="●"/>
            </a:pPr>
            <a:r>
              <a:rPr lang="en" sz="2100"/>
              <a:t>Most previous archaeological and paleontological work arbitrarily </a:t>
            </a:r>
            <a:r>
              <a:rPr b="1" lang="en" sz="2100"/>
              <a:t>discretized continuous characters</a:t>
            </a:r>
            <a:r>
              <a:rPr lang="en" sz="2100"/>
              <a:t> because of software limitations.</a:t>
            </a:r>
            <a:br>
              <a:rPr lang="en" sz="2100">
                <a:solidFill>
                  <a:srgbClr val="FFFFFF"/>
                </a:solidFill>
              </a:rPr>
            </a:br>
            <a:endParaRPr sz="2100"/>
          </a:p>
          <a:p>
            <a:pPr indent="-361950" lvl="0" marL="457200" rtl="0" algn="l">
              <a:lnSpc>
                <a:spcPct val="100000"/>
              </a:lnSpc>
              <a:spcBef>
                <a:spcPts val="0"/>
              </a:spcBef>
              <a:spcAft>
                <a:spcPts val="0"/>
              </a:spcAft>
              <a:buSzPts val="2100"/>
              <a:buChar char="●"/>
            </a:pPr>
            <a:r>
              <a:rPr lang="en" sz="2100"/>
              <a:t>Discrete morphological characters present a </a:t>
            </a:r>
            <a:r>
              <a:rPr b="1" lang="en" sz="2100"/>
              <a:t>non-trivial set of challenges</a:t>
            </a:r>
            <a:r>
              <a:rPr lang="en" sz="2100"/>
              <a:t>: categorization, ordering, and weighing of discrete character states. </a:t>
            </a:r>
            <a:endParaRPr sz="2100"/>
          </a:p>
          <a:p>
            <a:pPr indent="0" lvl="0" marL="457200" rtl="0" algn="l">
              <a:lnSpc>
                <a:spcPct val="100000"/>
              </a:lnSpc>
              <a:spcBef>
                <a:spcPts val="0"/>
              </a:spcBef>
              <a:spcAft>
                <a:spcPts val="0"/>
              </a:spcAft>
              <a:buNone/>
            </a:pPr>
            <a:r>
              <a:t/>
            </a:r>
            <a:endParaRPr sz="2100"/>
          </a:p>
          <a:p>
            <a:pPr indent="-361950" lvl="0" marL="457200" rtl="0" algn="l">
              <a:lnSpc>
                <a:spcPct val="100000"/>
              </a:lnSpc>
              <a:spcBef>
                <a:spcPts val="0"/>
              </a:spcBef>
              <a:spcAft>
                <a:spcPts val="0"/>
              </a:spcAft>
              <a:buSzPts val="2100"/>
              <a:buChar char="●"/>
            </a:pPr>
            <a:r>
              <a:rPr lang="en" sz="2100"/>
              <a:t>The </a:t>
            </a:r>
            <a:r>
              <a:rPr b="1" lang="en" sz="2100"/>
              <a:t>interpretive nature</a:t>
            </a:r>
            <a:r>
              <a:rPr lang="en" sz="2100"/>
              <a:t> of the process of character coding has continued to leave major archaeological questions </a:t>
            </a:r>
            <a:r>
              <a:rPr b="1" lang="en" sz="2100"/>
              <a:t>unresolved</a:t>
            </a:r>
            <a:r>
              <a:rPr lang="en" sz="2100"/>
              <a:t>, and many </a:t>
            </a:r>
            <a:r>
              <a:rPr b="1" lang="en" sz="2100"/>
              <a:t>skeptical</a:t>
            </a:r>
            <a:r>
              <a:rPr lang="en" sz="2100"/>
              <a:t> about the value of this method.</a:t>
            </a:r>
            <a:endParaRPr sz="2100"/>
          </a:p>
          <a:p>
            <a:pPr indent="0" lvl="0" marL="457200" rtl="0" algn="l">
              <a:lnSpc>
                <a:spcPct val="100000"/>
              </a:lnSpc>
              <a:spcBef>
                <a:spcPts val="0"/>
              </a:spcBef>
              <a:spcAft>
                <a:spcPts val="0"/>
              </a:spcAft>
              <a:buNone/>
            </a:pPr>
            <a:r>
              <a:t/>
            </a:r>
            <a:endParaRPr sz="2100"/>
          </a:p>
          <a:p>
            <a:pPr indent="-361950" lvl="0" marL="457200" rtl="0" algn="l">
              <a:lnSpc>
                <a:spcPct val="100000"/>
              </a:lnSpc>
              <a:spcBef>
                <a:spcPts val="0"/>
              </a:spcBef>
              <a:spcAft>
                <a:spcPts val="0"/>
              </a:spcAft>
              <a:buSzPts val="2100"/>
              <a:buChar char="●"/>
            </a:pPr>
            <a:r>
              <a:rPr lang="en" sz="2100"/>
              <a:t>Archaeologists </a:t>
            </a:r>
            <a:r>
              <a:rPr b="1" lang="en" sz="2100"/>
              <a:t>need to use continuous characters</a:t>
            </a:r>
            <a:r>
              <a:rPr lang="en" sz="2100"/>
              <a:t> because they can collected more objectively, and do not require ordering of states</a:t>
            </a:r>
            <a:endParaRPr sz="2100"/>
          </a:p>
        </p:txBody>
      </p:sp>
      <p:pic>
        <p:nvPicPr>
          <p:cNvPr id="154" name="Google Shape;154;p26"/>
          <p:cNvPicPr preferRelativeResize="0"/>
          <p:nvPr/>
        </p:nvPicPr>
        <p:blipFill>
          <a:blip r:embed="rId3">
            <a:alphaModFix/>
          </a:blip>
          <a:stretch>
            <a:fillRect/>
          </a:stretch>
        </p:blipFill>
        <p:spPr>
          <a:xfrm>
            <a:off x="5648875" y="1880834"/>
            <a:ext cx="3357276" cy="4187542"/>
          </a:xfrm>
          <a:prstGeom prst="rect">
            <a:avLst/>
          </a:prstGeom>
          <a:noFill/>
          <a:ln>
            <a:noFill/>
          </a:ln>
        </p:spPr>
      </p:pic>
      <p:sp>
        <p:nvSpPr>
          <p:cNvPr id="155" name="Google Shape;155;p26"/>
          <p:cNvSpPr txBox="1"/>
          <p:nvPr/>
        </p:nvSpPr>
        <p:spPr>
          <a:xfrm>
            <a:off x="5626975" y="135425"/>
            <a:ext cx="3357300" cy="21858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rPr lang="en" sz="2600">
                <a:solidFill>
                  <a:schemeClr val="dk1"/>
                </a:solidFill>
              </a:rPr>
              <a:t>Artefact shape has long been recognized as carrying </a:t>
            </a:r>
            <a:r>
              <a:rPr b="1" lang="en" sz="2600">
                <a:solidFill>
                  <a:schemeClr val="dk1"/>
                </a:solidFill>
              </a:rPr>
              <a:t>heritable information</a:t>
            </a:r>
            <a:endParaRPr b="1"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b="1779" l="2066" r="0" t="3045"/>
          <a:stretch/>
        </p:blipFill>
        <p:spPr>
          <a:xfrm>
            <a:off x="2355900" y="136175"/>
            <a:ext cx="6788101" cy="4773700"/>
          </a:xfrm>
          <a:prstGeom prst="rect">
            <a:avLst/>
          </a:prstGeom>
          <a:noFill/>
          <a:ln>
            <a:noFill/>
          </a:ln>
        </p:spPr>
      </p:pic>
      <p:sp>
        <p:nvSpPr>
          <p:cNvPr id="161" name="Google Shape;161;p27"/>
          <p:cNvSpPr txBox="1"/>
          <p:nvPr/>
        </p:nvSpPr>
        <p:spPr>
          <a:xfrm>
            <a:off x="75075" y="1120375"/>
            <a:ext cx="2906400" cy="54027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0"/>
              </a:spcBef>
              <a:spcAft>
                <a:spcPts val="0"/>
              </a:spcAft>
              <a:buSzPts val="2200"/>
              <a:buAutoNum type="arabicPeriod"/>
            </a:pPr>
            <a:r>
              <a:rPr lang="en" sz="2200"/>
              <a:t>Digitize artefact outlines</a:t>
            </a:r>
            <a:endParaRPr sz="2200"/>
          </a:p>
          <a:p>
            <a:pPr indent="0" lvl="0" marL="457200" rtl="0" algn="l">
              <a:lnSpc>
                <a:spcPct val="100000"/>
              </a:lnSpc>
              <a:spcBef>
                <a:spcPts val="0"/>
              </a:spcBef>
              <a:spcAft>
                <a:spcPts val="0"/>
              </a:spcAft>
              <a:buNone/>
            </a:pPr>
            <a:r>
              <a:t/>
            </a:r>
            <a:endParaRPr sz="2200"/>
          </a:p>
          <a:p>
            <a:pPr indent="-361950" lvl="0" marL="457200" rtl="0" algn="l">
              <a:lnSpc>
                <a:spcPct val="100000"/>
              </a:lnSpc>
              <a:spcBef>
                <a:spcPts val="0"/>
              </a:spcBef>
              <a:spcAft>
                <a:spcPts val="0"/>
              </a:spcAft>
              <a:buSzPts val="2100"/>
              <a:buAutoNum type="arabicPeriod"/>
            </a:pPr>
            <a:r>
              <a:rPr lang="en" sz="2100"/>
              <a:t>Elliptical Fourier Analysis</a:t>
            </a:r>
            <a:endParaRPr sz="2100"/>
          </a:p>
          <a:p>
            <a:pPr indent="0" lvl="0" marL="457200" rtl="0" algn="l">
              <a:lnSpc>
                <a:spcPct val="100000"/>
              </a:lnSpc>
              <a:spcBef>
                <a:spcPts val="0"/>
              </a:spcBef>
              <a:spcAft>
                <a:spcPts val="0"/>
              </a:spcAft>
              <a:buNone/>
            </a:pPr>
            <a:r>
              <a:t/>
            </a:r>
            <a:endParaRPr sz="2100"/>
          </a:p>
          <a:p>
            <a:pPr indent="-361950" lvl="0" marL="457200" rtl="0" algn="l">
              <a:lnSpc>
                <a:spcPct val="100000"/>
              </a:lnSpc>
              <a:spcBef>
                <a:spcPts val="0"/>
              </a:spcBef>
              <a:spcAft>
                <a:spcPts val="0"/>
              </a:spcAft>
              <a:buSzPts val="2100"/>
              <a:buAutoNum type="arabicPeriod"/>
            </a:pPr>
            <a:r>
              <a:rPr lang="en" sz="2100"/>
              <a:t>Principal Components Analysis on EF coefficients </a:t>
            </a:r>
            <a:endParaRPr sz="2100"/>
          </a:p>
          <a:p>
            <a:pPr indent="0" lvl="0" marL="457200" rtl="0" algn="l">
              <a:lnSpc>
                <a:spcPct val="100000"/>
              </a:lnSpc>
              <a:spcBef>
                <a:spcPts val="0"/>
              </a:spcBef>
              <a:spcAft>
                <a:spcPts val="0"/>
              </a:spcAft>
              <a:buNone/>
            </a:pPr>
            <a:r>
              <a:t/>
            </a:r>
            <a:endParaRPr sz="2100"/>
          </a:p>
          <a:p>
            <a:pPr indent="-361950" lvl="0" marL="457200" rtl="0" algn="l">
              <a:lnSpc>
                <a:spcPct val="100000"/>
              </a:lnSpc>
              <a:spcBef>
                <a:spcPts val="0"/>
              </a:spcBef>
              <a:spcAft>
                <a:spcPts val="0"/>
              </a:spcAft>
              <a:buSzPts val="2100"/>
              <a:buAutoNum type="arabicPeriod"/>
            </a:pPr>
            <a:r>
              <a:rPr lang="en" sz="2100"/>
              <a:t>PCs are shape variables; the continuous traits for phylogenetic inference</a:t>
            </a:r>
            <a:endParaRPr sz="2100"/>
          </a:p>
        </p:txBody>
      </p:sp>
      <p:sp>
        <p:nvSpPr>
          <p:cNvPr id="162" name="Google Shape;162;p27"/>
          <p:cNvSpPr/>
          <p:nvPr/>
        </p:nvSpPr>
        <p:spPr>
          <a:xfrm rot="2700000">
            <a:off x="5748984" y="4377555"/>
            <a:ext cx="470085" cy="885439"/>
          </a:xfrm>
          <a:prstGeom prst="downArrow">
            <a:avLst>
              <a:gd fmla="val 50000" name="adj1"/>
              <a:gd fmla="val 50000" name="adj2"/>
            </a:avLst>
          </a:prstGeom>
          <a:solidFill>
            <a:srgbClr val="B123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7"/>
          <p:cNvPicPr preferRelativeResize="0"/>
          <p:nvPr/>
        </p:nvPicPr>
        <p:blipFill>
          <a:blip r:embed="rId4">
            <a:alphaModFix/>
          </a:blip>
          <a:stretch>
            <a:fillRect/>
          </a:stretch>
        </p:blipFill>
        <p:spPr>
          <a:xfrm>
            <a:off x="3451925" y="5299525"/>
            <a:ext cx="2906299" cy="1453149"/>
          </a:xfrm>
          <a:prstGeom prst="rect">
            <a:avLst/>
          </a:prstGeom>
          <a:noFill/>
          <a:ln>
            <a:noFill/>
          </a:ln>
        </p:spPr>
      </p:pic>
      <p:sp>
        <p:nvSpPr>
          <p:cNvPr id="164" name="Google Shape;164;p27"/>
          <p:cNvSpPr txBox="1"/>
          <p:nvPr/>
        </p:nvSpPr>
        <p:spPr>
          <a:xfrm>
            <a:off x="6586400" y="5610450"/>
            <a:ext cx="2319900" cy="8313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700"/>
              <a:t>For a recent example in palaeontology, see </a:t>
            </a:r>
            <a:endParaRPr sz="700"/>
          </a:p>
          <a:p>
            <a:pPr indent="-279400" lvl="0" marL="279400" rtl="0" algn="l">
              <a:lnSpc>
                <a:spcPct val="100000"/>
              </a:lnSpc>
              <a:spcBef>
                <a:spcPts val="0"/>
              </a:spcBef>
              <a:spcAft>
                <a:spcPts val="0"/>
              </a:spcAft>
              <a:buNone/>
            </a:pPr>
            <a:r>
              <a:t/>
            </a:r>
            <a:endParaRPr sz="700"/>
          </a:p>
          <a:p>
            <a:pPr indent="-57150" lvl="0" marL="57150" rtl="0" algn="l">
              <a:lnSpc>
                <a:spcPct val="100000"/>
              </a:lnSpc>
              <a:spcBef>
                <a:spcPts val="0"/>
              </a:spcBef>
              <a:spcAft>
                <a:spcPts val="0"/>
              </a:spcAft>
              <a:buNone/>
            </a:pPr>
            <a:r>
              <a:rPr lang="en" sz="700"/>
              <a:t>Parins-Fukuchi, C. (2021). Morphological and phylogeographic evidence for </a:t>
            </a:r>
            <a:r>
              <a:rPr lang="en" sz="700"/>
              <a:t>budding</a:t>
            </a:r>
            <a:r>
              <a:rPr lang="en" sz="700"/>
              <a:t> speciation: An example in hominins. </a:t>
            </a:r>
            <a:r>
              <a:rPr i="1" lang="en" sz="700"/>
              <a:t>Biology Letters</a:t>
            </a:r>
            <a:r>
              <a:rPr lang="en" sz="700"/>
              <a:t>, </a:t>
            </a:r>
            <a:r>
              <a:rPr i="1" lang="en" sz="700"/>
              <a:t>17</a:t>
            </a:r>
            <a:r>
              <a:rPr lang="en" sz="700"/>
              <a:t>(1), 20200754.</a:t>
            </a:r>
            <a:r>
              <a:rPr lang="en" sz="700">
                <a:uFill>
                  <a:noFill/>
                </a:uFill>
                <a:hlinkClick r:id="rId5"/>
              </a:rPr>
              <a:t> </a:t>
            </a:r>
            <a:r>
              <a:rPr lang="en" sz="700" u="sng">
                <a:solidFill>
                  <a:schemeClr val="hlink"/>
                </a:solidFill>
                <a:hlinkClick r:id="rId6"/>
              </a:rPr>
              <a:t>https://doi.org/10.1098/rsbl.2020.0754</a:t>
            </a:r>
            <a:endParaRPr sz="700" u="sng">
              <a:solidFill>
                <a:schemeClr val="hlink"/>
              </a:solidFill>
            </a:endParaRPr>
          </a:p>
        </p:txBody>
      </p:sp>
      <p:sp>
        <p:nvSpPr>
          <p:cNvPr id="165" name="Google Shape;165;p27"/>
          <p:cNvSpPr txBox="1"/>
          <p:nvPr/>
        </p:nvSpPr>
        <p:spPr>
          <a:xfrm>
            <a:off x="152400" y="152400"/>
            <a:ext cx="490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How to convert shape into continuous characters?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593430"/>
            <a:ext cx="8520600" cy="57582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600"/>
              </a:spcAft>
              <a:buNone/>
            </a:pPr>
            <a:r>
              <a:rPr lang="en" sz="4300"/>
              <a:t>‘</a:t>
            </a:r>
            <a:r>
              <a:rPr b="1" lang="en" sz="4300"/>
              <a:t>Arrows of Power</a:t>
            </a:r>
            <a:r>
              <a:rPr lang="en" sz="4300"/>
              <a:t>’ in north-west France, southern Britain and Denmark, 4500–3700 BP</a:t>
            </a:r>
            <a:endParaRPr sz="4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9"/>
          <p:cNvSpPr txBox="1"/>
          <p:nvPr/>
        </p:nvSpPr>
        <p:spPr>
          <a:xfrm>
            <a:off x="406950" y="6271575"/>
            <a:ext cx="7867800" cy="6927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Nicolas, C. (2017). Arrows of Power from Brittany to Denmark (2500–1700 BC). Proceedings of the Prehistoric Society, 83, 247–287. https://doi.org/10.1017/ppr.2017.5</a:t>
            </a:r>
            <a:endParaRPr sz="1100"/>
          </a:p>
          <a:p>
            <a:pPr indent="0" lvl="0" marL="0" rtl="0" algn="l">
              <a:lnSpc>
                <a:spcPct val="100000"/>
              </a:lnSpc>
              <a:spcBef>
                <a:spcPts val="0"/>
              </a:spcBef>
              <a:spcAft>
                <a:spcPts val="0"/>
              </a:spcAft>
              <a:buNone/>
            </a:pPr>
            <a:r>
              <a:t/>
            </a:r>
            <a:endParaRPr sz="1100"/>
          </a:p>
        </p:txBody>
      </p:sp>
      <p:pic>
        <p:nvPicPr>
          <p:cNvPr id="177" name="Google Shape;177;p29"/>
          <p:cNvPicPr preferRelativeResize="0"/>
          <p:nvPr/>
        </p:nvPicPr>
        <p:blipFill>
          <a:blip r:embed="rId3">
            <a:alphaModFix/>
          </a:blip>
          <a:stretch>
            <a:fillRect/>
          </a:stretch>
        </p:blipFill>
        <p:spPr>
          <a:xfrm>
            <a:off x="111525" y="100850"/>
            <a:ext cx="4208349" cy="4296924"/>
          </a:xfrm>
          <a:prstGeom prst="rect">
            <a:avLst/>
          </a:prstGeom>
          <a:noFill/>
          <a:ln>
            <a:noFill/>
          </a:ln>
        </p:spPr>
      </p:pic>
      <p:pic>
        <p:nvPicPr>
          <p:cNvPr id="178" name="Google Shape;178;p29"/>
          <p:cNvPicPr preferRelativeResize="0"/>
          <p:nvPr/>
        </p:nvPicPr>
        <p:blipFill>
          <a:blip r:embed="rId4">
            <a:alphaModFix/>
          </a:blip>
          <a:stretch>
            <a:fillRect/>
          </a:stretch>
        </p:blipFill>
        <p:spPr>
          <a:xfrm>
            <a:off x="4533950" y="100849"/>
            <a:ext cx="4440851" cy="4132783"/>
          </a:xfrm>
          <a:prstGeom prst="rect">
            <a:avLst/>
          </a:prstGeom>
          <a:noFill/>
          <a:ln>
            <a:noFill/>
          </a:ln>
        </p:spPr>
      </p:pic>
      <p:pic>
        <p:nvPicPr>
          <p:cNvPr id="179" name="Google Shape;179;p29"/>
          <p:cNvPicPr preferRelativeResize="0"/>
          <p:nvPr/>
        </p:nvPicPr>
        <p:blipFill rotWithShape="1">
          <a:blip r:embed="rId5">
            <a:alphaModFix/>
          </a:blip>
          <a:srcRect b="0" l="0" r="0" t="9264"/>
          <a:stretch/>
        </p:blipFill>
        <p:spPr>
          <a:xfrm>
            <a:off x="365563" y="4471987"/>
            <a:ext cx="7950575" cy="1725375"/>
          </a:xfrm>
          <a:prstGeom prst="rect">
            <a:avLst/>
          </a:prstGeom>
          <a:noFill/>
          <a:ln>
            <a:noFill/>
          </a:ln>
        </p:spPr>
      </p:pic>
      <p:pic>
        <p:nvPicPr>
          <p:cNvPr id="180" name="Google Shape;180;p29"/>
          <p:cNvPicPr preferRelativeResize="0"/>
          <p:nvPr/>
        </p:nvPicPr>
        <p:blipFill>
          <a:blip r:embed="rId6">
            <a:alphaModFix/>
          </a:blip>
          <a:stretch>
            <a:fillRect/>
          </a:stretch>
        </p:blipFill>
        <p:spPr>
          <a:xfrm>
            <a:off x="1887325" y="199250"/>
            <a:ext cx="2314877" cy="1057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3">
            <a:alphaModFix/>
          </a:blip>
          <a:srcRect b="4290" l="3645" r="3114" t="10071"/>
          <a:stretch/>
        </p:blipFill>
        <p:spPr>
          <a:xfrm>
            <a:off x="304800" y="488396"/>
            <a:ext cx="8715775" cy="59150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pic>
        <p:nvPicPr>
          <p:cNvPr id="190" name="Google Shape;190;p31"/>
          <p:cNvPicPr preferRelativeResize="0"/>
          <p:nvPr/>
        </p:nvPicPr>
        <p:blipFill>
          <a:blip r:embed="rId3">
            <a:alphaModFix/>
          </a:blip>
          <a:stretch>
            <a:fillRect/>
          </a:stretch>
        </p:blipFill>
        <p:spPr>
          <a:xfrm>
            <a:off x="311699" y="625300"/>
            <a:ext cx="4947898" cy="6186399"/>
          </a:xfrm>
          <a:prstGeom prst="rect">
            <a:avLst/>
          </a:prstGeom>
          <a:noFill/>
          <a:ln>
            <a:noFill/>
          </a:ln>
        </p:spPr>
      </p:pic>
      <p:sp>
        <p:nvSpPr>
          <p:cNvPr id="191" name="Google Shape;191;p31"/>
          <p:cNvSpPr txBox="1"/>
          <p:nvPr/>
        </p:nvSpPr>
        <p:spPr>
          <a:xfrm>
            <a:off x="5259600" y="12987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Tang depth</a:t>
            </a:r>
            <a:endParaRPr/>
          </a:p>
        </p:txBody>
      </p:sp>
      <p:sp>
        <p:nvSpPr>
          <p:cNvPr id="192" name="Google Shape;192;p31"/>
          <p:cNvSpPr txBox="1"/>
          <p:nvPr/>
        </p:nvSpPr>
        <p:spPr>
          <a:xfrm>
            <a:off x="5259600" y="2404231"/>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Shoulder width</a:t>
            </a:r>
            <a:endParaRPr/>
          </a:p>
        </p:txBody>
      </p:sp>
      <p:sp>
        <p:nvSpPr>
          <p:cNvPr id="193" name="Google Shape;193;p31"/>
          <p:cNvSpPr txBox="1"/>
          <p:nvPr/>
        </p:nvSpPr>
        <p:spPr>
          <a:xfrm>
            <a:off x="5259600" y="3433513"/>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Tang height</a:t>
            </a:r>
            <a:endParaRPr/>
          </a:p>
        </p:txBody>
      </p:sp>
      <p:sp>
        <p:nvSpPr>
          <p:cNvPr id="194" name="Google Shape;194;p31"/>
          <p:cNvSpPr txBox="1"/>
          <p:nvPr/>
        </p:nvSpPr>
        <p:spPr>
          <a:xfrm>
            <a:off x="5259600" y="4538994"/>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Tang width</a:t>
            </a:r>
            <a:endParaRPr/>
          </a:p>
        </p:txBody>
      </p:sp>
      <p:sp>
        <p:nvSpPr>
          <p:cNvPr id="195" name="Google Shape;195;p31"/>
          <p:cNvSpPr txBox="1"/>
          <p:nvPr/>
        </p:nvSpPr>
        <p:spPr>
          <a:xfrm>
            <a:off x="5259600" y="5568275"/>
            <a:ext cx="354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Shoulder height </a:t>
            </a:r>
            <a:r>
              <a:rPr lang="en" sz="2200"/>
              <a:t>symmetry</a:t>
            </a:r>
            <a:endParaRPr/>
          </a:p>
        </p:txBody>
      </p:sp>
      <p:sp>
        <p:nvSpPr>
          <p:cNvPr id="196" name="Google Shape;196;p31"/>
          <p:cNvSpPr txBox="1"/>
          <p:nvPr/>
        </p:nvSpPr>
        <p:spPr>
          <a:xfrm>
            <a:off x="311700" y="102100"/>
            <a:ext cx="866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The Principal Components are </a:t>
            </a:r>
            <a:r>
              <a:rPr lang="en" sz="2400"/>
              <a:t>interpretable</a:t>
            </a:r>
            <a:r>
              <a:rPr lang="en" sz="2400"/>
              <a:t> as modular shape characteristics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241600"/>
            <a:ext cx="8520600" cy="58503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arenR"/>
            </a:pPr>
            <a:r>
              <a:rPr lang="en" sz="3500"/>
              <a:t>Population and tree thinking  </a:t>
            </a:r>
            <a:endParaRPr sz="3500"/>
          </a:p>
          <a:p>
            <a:pPr indent="-450850" lvl="0" marL="457200" rtl="0" algn="l">
              <a:spcBef>
                <a:spcPts val="0"/>
              </a:spcBef>
              <a:spcAft>
                <a:spcPts val="0"/>
              </a:spcAft>
              <a:buSzPts val="3500"/>
              <a:buAutoNum type="arabicParenR"/>
            </a:pPr>
            <a:r>
              <a:rPr lang="en" sz="3500"/>
              <a:t>Why tree thinking is niche in archaeology? </a:t>
            </a:r>
            <a:endParaRPr sz="3500"/>
          </a:p>
          <a:p>
            <a:pPr indent="-450850" lvl="0" marL="457200" rtl="0" algn="l">
              <a:spcBef>
                <a:spcPts val="0"/>
              </a:spcBef>
              <a:spcAft>
                <a:spcPts val="0"/>
              </a:spcAft>
              <a:buSzPts val="3500"/>
              <a:buAutoNum type="arabicParenR"/>
            </a:pPr>
            <a:r>
              <a:rPr lang="en" sz="3500"/>
              <a:t>Tripartite model of Bayesian inference of phylogenies</a:t>
            </a:r>
            <a:endParaRPr sz="3500"/>
          </a:p>
          <a:p>
            <a:pPr indent="-450850" lvl="0" marL="457200" rtl="0" algn="l">
              <a:spcBef>
                <a:spcPts val="0"/>
              </a:spcBef>
              <a:spcAft>
                <a:spcPts val="0"/>
              </a:spcAft>
              <a:buSzPts val="3500"/>
              <a:buAutoNum type="arabicParenR"/>
            </a:pPr>
            <a:r>
              <a:rPr lang="en" sz="3500"/>
              <a:t>Artefact shape as transmittable variation</a:t>
            </a:r>
            <a:endParaRPr sz="3500"/>
          </a:p>
          <a:p>
            <a:pPr indent="-450850" lvl="0" marL="457200" rtl="0" algn="l">
              <a:spcBef>
                <a:spcPts val="0"/>
              </a:spcBef>
              <a:spcAft>
                <a:spcPts val="0"/>
              </a:spcAft>
              <a:buSzPts val="3500"/>
              <a:buAutoNum type="arabicParenR"/>
            </a:pPr>
            <a:r>
              <a:rPr lang="en" sz="3500"/>
              <a:t>Case study of ‘Arrows of Power’ in north-west France, southern Britain and Denmark, 2500–1700 BC</a:t>
            </a: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32"/>
          <p:cNvSpPr txBox="1"/>
          <p:nvPr/>
        </p:nvSpPr>
        <p:spPr>
          <a:xfrm>
            <a:off x="171925" y="246275"/>
            <a:ext cx="1865100" cy="6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We used a Brownian motion, strict clock, birth-death model</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The resulting treespace shows roughly three clusters.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Median trees of each cluster have similar topographies</a:t>
            </a:r>
            <a:endParaRPr sz="2200"/>
          </a:p>
        </p:txBody>
      </p:sp>
      <p:pic>
        <p:nvPicPr>
          <p:cNvPr id="202" name="Google Shape;202;p32"/>
          <p:cNvPicPr preferRelativeResize="0"/>
          <p:nvPr/>
        </p:nvPicPr>
        <p:blipFill>
          <a:blip r:embed="rId3">
            <a:alphaModFix/>
          </a:blip>
          <a:stretch>
            <a:fillRect/>
          </a:stretch>
        </p:blipFill>
        <p:spPr>
          <a:xfrm>
            <a:off x="2107125" y="153900"/>
            <a:ext cx="6923725" cy="6550200"/>
          </a:xfrm>
          <a:prstGeom prst="rect">
            <a:avLst/>
          </a:prstGeom>
          <a:noFill/>
          <a:ln>
            <a:noFill/>
          </a:ln>
        </p:spPr>
      </p:pic>
      <p:pic>
        <p:nvPicPr>
          <p:cNvPr id="203" name="Google Shape;203;p32"/>
          <p:cNvPicPr preferRelativeResize="0"/>
          <p:nvPr/>
        </p:nvPicPr>
        <p:blipFill rotWithShape="1">
          <a:blip r:embed="rId4">
            <a:alphaModFix/>
          </a:blip>
          <a:srcRect b="0" l="0" r="21365" t="0"/>
          <a:stretch/>
        </p:blipFill>
        <p:spPr>
          <a:xfrm>
            <a:off x="2278958" y="523095"/>
            <a:ext cx="1429652" cy="1618893"/>
          </a:xfrm>
          <a:prstGeom prst="rect">
            <a:avLst/>
          </a:prstGeom>
          <a:noFill/>
          <a:ln>
            <a:noFill/>
          </a:ln>
        </p:spPr>
      </p:pic>
      <p:pic>
        <p:nvPicPr>
          <p:cNvPr id="204" name="Google Shape;204;p32"/>
          <p:cNvPicPr preferRelativeResize="0"/>
          <p:nvPr/>
        </p:nvPicPr>
        <p:blipFill rotWithShape="1">
          <a:blip r:embed="rId5">
            <a:alphaModFix/>
          </a:blip>
          <a:srcRect b="0" l="0" r="22112" t="0"/>
          <a:stretch/>
        </p:blipFill>
        <p:spPr>
          <a:xfrm>
            <a:off x="2278951" y="4977592"/>
            <a:ext cx="1429652" cy="1634442"/>
          </a:xfrm>
          <a:prstGeom prst="rect">
            <a:avLst/>
          </a:prstGeom>
          <a:noFill/>
          <a:ln>
            <a:noFill/>
          </a:ln>
        </p:spPr>
      </p:pic>
      <p:pic>
        <p:nvPicPr>
          <p:cNvPr id="205" name="Google Shape;205;p32"/>
          <p:cNvPicPr preferRelativeResize="0"/>
          <p:nvPr/>
        </p:nvPicPr>
        <p:blipFill rotWithShape="1">
          <a:blip r:embed="rId6">
            <a:alphaModFix/>
          </a:blip>
          <a:srcRect b="0" l="0" r="22857" t="0"/>
          <a:stretch/>
        </p:blipFill>
        <p:spPr>
          <a:xfrm>
            <a:off x="7459068" y="4830068"/>
            <a:ext cx="1320120" cy="1618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sp>
        <p:nvSpPr>
          <p:cNvPr id="210" name="Google Shape;210;p33"/>
          <p:cNvSpPr txBox="1"/>
          <p:nvPr/>
        </p:nvSpPr>
        <p:spPr>
          <a:xfrm>
            <a:off x="171925" y="246275"/>
            <a:ext cx="4162200" cy="63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The DensiTree plot on shows the trees kept from the MCMC process. </a:t>
            </a:r>
            <a:endParaRPr sz="2500">
              <a:solidFill>
                <a:schemeClr val="dk1"/>
              </a:solidFill>
            </a:endParaRPr>
          </a:p>
          <a:p>
            <a:pPr indent="0" lvl="0" marL="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lang="en" sz="2500">
                <a:solidFill>
                  <a:schemeClr val="dk1"/>
                </a:solidFill>
              </a:rPr>
              <a:t>Fuzzy areas on the tree indicate topological uncertainty, where multiple trees disagree about the relationships between specimens. </a:t>
            </a:r>
            <a:endParaRPr sz="2500">
              <a:solidFill>
                <a:schemeClr val="dk1"/>
              </a:solidFill>
            </a:endParaRPr>
          </a:p>
          <a:p>
            <a:pPr indent="0" lvl="0" marL="0" rtl="0" algn="l">
              <a:spcBef>
                <a:spcPts val="0"/>
              </a:spcBef>
              <a:spcAft>
                <a:spcPts val="0"/>
              </a:spcAft>
              <a:buNone/>
            </a:pPr>
            <a:r>
              <a:t/>
            </a:r>
            <a:endParaRPr sz="2500">
              <a:solidFill>
                <a:schemeClr val="dk1"/>
              </a:solidFill>
            </a:endParaRPr>
          </a:p>
          <a:p>
            <a:pPr indent="0" lvl="0" marL="0" rtl="0" algn="l">
              <a:spcBef>
                <a:spcPts val="0"/>
              </a:spcBef>
              <a:spcAft>
                <a:spcPts val="0"/>
              </a:spcAft>
              <a:buClr>
                <a:schemeClr val="dk1"/>
              </a:buClr>
              <a:buSzPts val="1100"/>
              <a:buFont typeface="Arial"/>
              <a:buNone/>
            </a:pPr>
            <a:r>
              <a:rPr lang="en" sz="2500">
                <a:solidFill>
                  <a:schemeClr val="dk1"/>
                </a:solidFill>
              </a:rPr>
              <a:t>Uncertainty might result from incongruous lineages of shape variables, horizontal transfer, independent invention, etc.</a:t>
            </a:r>
            <a:endParaRPr sz="2800"/>
          </a:p>
        </p:txBody>
      </p:sp>
      <p:pic>
        <p:nvPicPr>
          <p:cNvPr id="211" name="Google Shape;211;p33"/>
          <p:cNvPicPr preferRelativeResize="0"/>
          <p:nvPr/>
        </p:nvPicPr>
        <p:blipFill>
          <a:blip r:embed="rId3">
            <a:alphaModFix/>
          </a:blip>
          <a:stretch>
            <a:fillRect/>
          </a:stretch>
        </p:blipFill>
        <p:spPr>
          <a:xfrm>
            <a:off x="4673489" y="0"/>
            <a:ext cx="4363262" cy="6857999"/>
          </a:xfrm>
          <a:prstGeom prst="rect">
            <a:avLst/>
          </a:prstGeom>
          <a:noFill/>
          <a:ln>
            <a:noFill/>
          </a:ln>
        </p:spPr>
      </p:pic>
      <p:sp>
        <p:nvSpPr>
          <p:cNvPr id="212" name="Google Shape;212;p33"/>
          <p:cNvSpPr txBox="1"/>
          <p:nvPr/>
        </p:nvSpPr>
        <p:spPr>
          <a:xfrm>
            <a:off x="6027750" y="170075"/>
            <a:ext cx="16509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Substantial uncertainty in this part </a:t>
            </a:r>
            <a:endParaRPr sz="2100">
              <a:solidFill>
                <a:schemeClr val="dk1"/>
              </a:solidFill>
            </a:endParaRPr>
          </a:p>
          <a:p>
            <a:pPr indent="0" lvl="0" marL="0" rtl="0" algn="l">
              <a:spcBef>
                <a:spcPts val="0"/>
              </a:spcBef>
              <a:spcAft>
                <a:spcPts val="0"/>
              </a:spcAft>
              <a:buNone/>
            </a:pPr>
            <a:r>
              <a:rPr lang="en" sz="2100">
                <a:solidFill>
                  <a:schemeClr val="dk1"/>
                </a:solidFill>
              </a:rPr>
              <a:t>of the </a:t>
            </a:r>
            <a:endParaRPr sz="2100">
              <a:solidFill>
                <a:schemeClr val="dk1"/>
              </a:solidFill>
            </a:endParaRPr>
          </a:p>
          <a:p>
            <a:pPr indent="0" lvl="0" marL="0" rtl="0" algn="l">
              <a:spcBef>
                <a:spcPts val="0"/>
              </a:spcBef>
              <a:spcAft>
                <a:spcPts val="0"/>
              </a:spcAft>
              <a:buNone/>
            </a:pPr>
            <a:r>
              <a:rPr lang="en" sz="2100">
                <a:solidFill>
                  <a:schemeClr val="dk1"/>
                </a:solidFill>
              </a:rPr>
              <a:t>tree</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3">
            <a:alphaModFix/>
          </a:blip>
          <a:srcRect b="4362" l="0" r="4534" t="3207"/>
          <a:stretch/>
        </p:blipFill>
        <p:spPr>
          <a:xfrm>
            <a:off x="4453250" y="36050"/>
            <a:ext cx="4696224" cy="6821949"/>
          </a:xfrm>
          <a:prstGeom prst="rect">
            <a:avLst/>
          </a:prstGeom>
          <a:noFill/>
          <a:ln>
            <a:noFill/>
          </a:ln>
        </p:spPr>
      </p:pic>
      <p:pic>
        <p:nvPicPr>
          <p:cNvPr id="218" name="Google Shape;218;p34"/>
          <p:cNvPicPr preferRelativeResize="0"/>
          <p:nvPr/>
        </p:nvPicPr>
        <p:blipFill rotWithShape="1">
          <a:blip r:embed="rId4">
            <a:alphaModFix/>
          </a:blip>
          <a:srcRect b="74435" l="6437" r="0" t="2514"/>
          <a:stretch/>
        </p:blipFill>
        <p:spPr>
          <a:xfrm>
            <a:off x="4036775" y="5434450"/>
            <a:ext cx="3414374" cy="1051725"/>
          </a:xfrm>
          <a:prstGeom prst="rect">
            <a:avLst/>
          </a:prstGeom>
          <a:noFill/>
          <a:ln>
            <a:noFill/>
          </a:ln>
        </p:spPr>
      </p:pic>
      <p:sp>
        <p:nvSpPr>
          <p:cNvPr id="219" name="Google Shape;219;p34"/>
          <p:cNvSpPr txBox="1"/>
          <p:nvPr/>
        </p:nvSpPr>
        <p:spPr>
          <a:xfrm>
            <a:off x="171925" y="93875"/>
            <a:ext cx="40755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Ancestral state </a:t>
            </a:r>
            <a:r>
              <a:rPr lang="en" sz="2500">
                <a:solidFill>
                  <a:schemeClr val="dk1"/>
                </a:solidFill>
              </a:rPr>
              <a:t>reconstruction</a:t>
            </a:r>
            <a:r>
              <a:rPr lang="en" sz="2500">
                <a:solidFill>
                  <a:schemeClr val="dk1"/>
                </a:solidFill>
              </a:rPr>
              <a:t> relates the character states, in this case, artefact shape, to evolutionary relationships</a:t>
            </a:r>
            <a:endParaRPr sz="2800"/>
          </a:p>
        </p:txBody>
      </p:sp>
      <p:pic>
        <p:nvPicPr>
          <p:cNvPr id="220" name="Google Shape;220;p34"/>
          <p:cNvPicPr preferRelativeResize="0"/>
          <p:nvPr/>
        </p:nvPicPr>
        <p:blipFill>
          <a:blip r:embed="rId5">
            <a:alphaModFix/>
          </a:blip>
          <a:stretch>
            <a:fillRect/>
          </a:stretch>
        </p:blipFill>
        <p:spPr>
          <a:xfrm>
            <a:off x="171925" y="2836800"/>
            <a:ext cx="3649377" cy="3649377"/>
          </a:xfrm>
          <a:prstGeom prst="rect">
            <a:avLst/>
          </a:prstGeom>
          <a:noFill/>
          <a:ln>
            <a:noFill/>
          </a:ln>
        </p:spPr>
      </p:pic>
      <p:sp>
        <p:nvSpPr>
          <p:cNvPr id="221" name="Google Shape;221;p34"/>
          <p:cNvSpPr txBox="1"/>
          <p:nvPr/>
        </p:nvSpPr>
        <p:spPr>
          <a:xfrm rot="-3229815">
            <a:off x="94993" y="1479618"/>
            <a:ext cx="3000104" cy="323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Tang depth</a:t>
            </a:r>
            <a:endParaRPr sz="200"/>
          </a:p>
        </p:txBody>
      </p:sp>
      <p:sp>
        <p:nvSpPr>
          <p:cNvPr id="222" name="Google Shape;222;p34"/>
          <p:cNvSpPr txBox="1"/>
          <p:nvPr/>
        </p:nvSpPr>
        <p:spPr>
          <a:xfrm rot="-3229815">
            <a:off x="922197" y="1479618"/>
            <a:ext cx="3000104" cy="323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Shoulder width</a:t>
            </a:r>
            <a:endParaRPr sz="200"/>
          </a:p>
        </p:txBody>
      </p:sp>
      <p:sp>
        <p:nvSpPr>
          <p:cNvPr id="223" name="Google Shape;223;p34"/>
          <p:cNvSpPr txBox="1"/>
          <p:nvPr/>
        </p:nvSpPr>
        <p:spPr>
          <a:xfrm rot="-3229815">
            <a:off x="1731787" y="1479618"/>
            <a:ext cx="3000104" cy="323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Tang height</a:t>
            </a:r>
            <a:endParaRPr sz="200"/>
          </a:p>
        </p:txBody>
      </p:sp>
      <p:sp>
        <p:nvSpPr>
          <p:cNvPr id="224" name="Google Shape;224;p34"/>
          <p:cNvSpPr txBox="1"/>
          <p:nvPr/>
        </p:nvSpPr>
        <p:spPr>
          <a:xfrm rot="-3229815">
            <a:off x="2547416" y="1479618"/>
            <a:ext cx="3000104" cy="323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Tang width</a:t>
            </a:r>
            <a:endParaRPr sz="200"/>
          </a:p>
        </p:txBody>
      </p:sp>
      <p:sp>
        <p:nvSpPr>
          <p:cNvPr id="225" name="Google Shape;225;p34"/>
          <p:cNvSpPr txBox="1"/>
          <p:nvPr/>
        </p:nvSpPr>
        <p:spPr>
          <a:xfrm>
            <a:off x="3923400" y="3088225"/>
            <a:ext cx="18921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The deep tang and narrow shoulders are characteristic of the older clades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 name="Shape 229"/>
        <p:cNvGrpSpPr/>
        <p:nvPr/>
      </p:nvGrpSpPr>
      <p:grpSpPr>
        <a:xfrm>
          <a:off x="0" y="0"/>
          <a:ext cx="0" cy="0"/>
          <a:chOff x="0" y="0"/>
          <a:chExt cx="0" cy="0"/>
        </a:xfrm>
      </p:grpSpPr>
      <p:sp>
        <p:nvSpPr>
          <p:cNvPr id="230" name="Google Shape;230;p35"/>
          <p:cNvSpPr txBox="1"/>
          <p:nvPr/>
        </p:nvSpPr>
        <p:spPr>
          <a:xfrm>
            <a:off x="171925" y="246275"/>
            <a:ext cx="40965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rPr>
              <a:t>We explored a second model with a relaxed clock to allow branch-specific clock rates of evolution among characters</a:t>
            </a:r>
            <a:endParaRPr sz="2900"/>
          </a:p>
        </p:txBody>
      </p:sp>
      <p:pic>
        <p:nvPicPr>
          <p:cNvPr id="231" name="Google Shape;231;p35"/>
          <p:cNvPicPr preferRelativeResize="0"/>
          <p:nvPr/>
        </p:nvPicPr>
        <p:blipFill rotWithShape="1">
          <a:blip r:embed="rId3">
            <a:alphaModFix/>
          </a:blip>
          <a:srcRect b="0" l="0" r="26643" t="0"/>
          <a:stretch/>
        </p:blipFill>
        <p:spPr>
          <a:xfrm>
            <a:off x="4177600" y="152400"/>
            <a:ext cx="4817050" cy="6566600"/>
          </a:xfrm>
          <a:prstGeom prst="rect">
            <a:avLst/>
          </a:prstGeom>
          <a:noFill/>
          <a:ln>
            <a:noFill/>
          </a:ln>
        </p:spPr>
      </p:pic>
      <p:sp>
        <p:nvSpPr>
          <p:cNvPr id="232" name="Google Shape;232;p35"/>
          <p:cNvSpPr txBox="1"/>
          <p:nvPr/>
        </p:nvSpPr>
        <p:spPr>
          <a:xfrm>
            <a:off x="171925" y="2812675"/>
            <a:ext cx="4096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rPr>
              <a:t>Rates of evolution are uniformly low, increasing only at distantly related tips, suggesting late bursts of innovation leading up to replacement by metal</a:t>
            </a:r>
            <a:endParaRPr sz="2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1361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38" name="Google Shape;238;p36"/>
          <p:cNvSpPr txBox="1"/>
          <p:nvPr>
            <p:ph idx="1" type="body"/>
          </p:nvPr>
        </p:nvSpPr>
        <p:spPr>
          <a:xfrm>
            <a:off x="55475" y="694200"/>
            <a:ext cx="8833200" cy="4555200"/>
          </a:xfrm>
          <a:prstGeom prst="rect">
            <a:avLst/>
          </a:prstGeom>
        </p:spPr>
        <p:txBody>
          <a:bodyPr anchorCtr="0" anchor="t" bIns="91425" lIns="91425" spcFirstLastPara="1" rIns="91425" wrap="square" tIns="91425">
            <a:noAutofit/>
          </a:bodyPr>
          <a:lstStyle/>
          <a:p>
            <a:pPr indent="-355113" lvl="0" marL="457200" rtl="0" algn="l">
              <a:spcBef>
                <a:spcPts val="0"/>
              </a:spcBef>
              <a:spcAft>
                <a:spcPts val="0"/>
              </a:spcAft>
              <a:buClr>
                <a:schemeClr val="dk1"/>
              </a:buClr>
              <a:buSzPts val="1992"/>
              <a:buChar char="●"/>
            </a:pPr>
            <a:r>
              <a:rPr b="1" lang="en" sz="1992">
                <a:solidFill>
                  <a:schemeClr val="dk1"/>
                </a:solidFill>
              </a:rPr>
              <a:t>Continuous characters</a:t>
            </a:r>
            <a:r>
              <a:rPr lang="en" sz="1992">
                <a:solidFill>
                  <a:schemeClr val="dk1"/>
                </a:solidFill>
              </a:rPr>
              <a:t> derived - in large numbers and great detail from GMM - can be used in the construction of cultural phylogenies </a:t>
            </a:r>
            <a:endParaRPr sz="1992">
              <a:solidFill>
                <a:schemeClr val="dk1"/>
              </a:solidFill>
            </a:endParaRPr>
          </a:p>
          <a:p>
            <a:pPr indent="-355113" lvl="0" marL="457200" rtl="0" algn="l">
              <a:spcBef>
                <a:spcPts val="0"/>
              </a:spcBef>
              <a:spcAft>
                <a:spcPts val="0"/>
              </a:spcAft>
              <a:buClr>
                <a:schemeClr val="dk1"/>
              </a:buClr>
              <a:buSzPts val="1992"/>
              <a:buChar char="●"/>
            </a:pPr>
            <a:r>
              <a:rPr lang="en" sz="1992">
                <a:solidFill>
                  <a:schemeClr val="dk1"/>
                </a:solidFill>
              </a:rPr>
              <a:t>Emerging software tools (</a:t>
            </a:r>
            <a:r>
              <a:rPr lang="en" sz="1992">
                <a:solidFill>
                  <a:schemeClr val="dk1"/>
                </a:solidFill>
              </a:rPr>
              <a:t>especially</a:t>
            </a:r>
            <a:r>
              <a:rPr lang="en" sz="1992">
                <a:solidFill>
                  <a:schemeClr val="dk1"/>
                </a:solidFill>
              </a:rPr>
              <a:t> R, RevBayes, and friends) </a:t>
            </a:r>
            <a:r>
              <a:rPr b="1" lang="en" sz="1992">
                <a:solidFill>
                  <a:schemeClr val="dk1"/>
                </a:solidFill>
              </a:rPr>
              <a:t>make it possible</a:t>
            </a:r>
            <a:r>
              <a:rPr lang="en" sz="1992">
                <a:solidFill>
                  <a:schemeClr val="dk1"/>
                </a:solidFill>
              </a:rPr>
              <a:t> to conduct such analysis on legacy or original material, to use relatively large datasets and to do all of this </a:t>
            </a:r>
            <a:r>
              <a:rPr b="1" lang="en" sz="1992">
                <a:solidFill>
                  <a:schemeClr val="dk1"/>
                </a:solidFill>
              </a:rPr>
              <a:t>FAIR</a:t>
            </a:r>
            <a:r>
              <a:rPr lang="en" sz="1992">
                <a:solidFill>
                  <a:schemeClr val="dk1"/>
                </a:solidFill>
              </a:rPr>
              <a:t>ly.</a:t>
            </a:r>
            <a:endParaRPr sz="1992">
              <a:solidFill>
                <a:schemeClr val="dk1"/>
              </a:solidFill>
            </a:endParaRPr>
          </a:p>
          <a:p>
            <a:pPr indent="-355113" lvl="0" marL="457200" rtl="0" algn="l">
              <a:spcBef>
                <a:spcPts val="0"/>
              </a:spcBef>
              <a:spcAft>
                <a:spcPts val="0"/>
              </a:spcAft>
              <a:buClr>
                <a:schemeClr val="dk1"/>
              </a:buClr>
              <a:buSzPts val="1992"/>
              <a:buChar char="●"/>
            </a:pPr>
            <a:r>
              <a:rPr lang="en" sz="1992">
                <a:solidFill>
                  <a:schemeClr val="dk1"/>
                </a:solidFill>
              </a:rPr>
              <a:t>Bayesian methods </a:t>
            </a:r>
            <a:r>
              <a:rPr b="1" lang="en" sz="1992">
                <a:solidFill>
                  <a:schemeClr val="dk1"/>
                </a:solidFill>
              </a:rPr>
              <a:t>formalise uncertainty</a:t>
            </a:r>
            <a:r>
              <a:rPr lang="en" sz="1992">
                <a:solidFill>
                  <a:schemeClr val="dk1"/>
                </a:solidFill>
              </a:rPr>
              <a:t>, and present new challenges for model and prior selection; ethnographic and detailed archaeological data on transmission dynamics may help here.</a:t>
            </a:r>
            <a:endParaRPr sz="1992">
              <a:solidFill>
                <a:schemeClr val="dk1"/>
              </a:solidFill>
            </a:endParaRPr>
          </a:p>
          <a:p>
            <a:pPr indent="-355113" lvl="0" marL="457200" rtl="0" algn="l">
              <a:spcBef>
                <a:spcPts val="0"/>
              </a:spcBef>
              <a:spcAft>
                <a:spcPts val="0"/>
              </a:spcAft>
              <a:buClr>
                <a:schemeClr val="dk1"/>
              </a:buClr>
              <a:buSzPts val="1992"/>
              <a:buChar char="●"/>
            </a:pPr>
            <a:r>
              <a:rPr lang="en" sz="1992">
                <a:solidFill>
                  <a:schemeClr val="dk1"/>
                </a:solidFill>
              </a:rPr>
              <a:t>Our case study </a:t>
            </a:r>
            <a:r>
              <a:rPr lang="en" sz="1992">
                <a:solidFill>
                  <a:schemeClr val="dk1"/>
                </a:solidFill>
              </a:rPr>
              <a:t>yields</a:t>
            </a:r>
            <a:r>
              <a:rPr lang="en" sz="1992">
                <a:solidFill>
                  <a:schemeClr val="dk1"/>
                </a:solidFill>
              </a:rPr>
              <a:t> </a:t>
            </a:r>
            <a:r>
              <a:rPr b="1" lang="en" sz="1992">
                <a:solidFill>
                  <a:schemeClr val="dk1"/>
                </a:solidFill>
              </a:rPr>
              <a:t>promising results and could be extended</a:t>
            </a:r>
            <a:r>
              <a:rPr lang="en" sz="1992">
                <a:solidFill>
                  <a:schemeClr val="dk1"/>
                </a:solidFill>
              </a:rPr>
              <a:t> with </a:t>
            </a:r>
            <a:endParaRPr sz="1992">
              <a:solidFill>
                <a:schemeClr val="dk1"/>
              </a:solidFill>
            </a:endParaRPr>
          </a:p>
          <a:p>
            <a:pPr indent="-355113" lvl="1" marL="914400" rtl="0" algn="l">
              <a:spcBef>
                <a:spcPts val="0"/>
              </a:spcBef>
              <a:spcAft>
                <a:spcPts val="0"/>
              </a:spcAft>
              <a:buClr>
                <a:schemeClr val="dk1"/>
              </a:buClr>
              <a:buSzPts val="1992"/>
              <a:buChar char="○"/>
            </a:pPr>
            <a:r>
              <a:rPr lang="en" sz="1992">
                <a:solidFill>
                  <a:schemeClr val="dk1"/>
                </a:solidFill>
              </a:rPr>
              <a:t>Larger area/greater sample of the same artefact class</a:t>
            </a:r>
            <a:endParaRPr sz="1992">
              <a:solidFill>
                <a:schemeClr val="dk1"/>
              </a:solidFill>
            </a:endParaRPr>
          </a:p>
          <a:p>
            <a:pPr indent="-355113" lvl="1" marL="914400" rtl="0" algn="l">
              <a:spcBef>
                <a:spcPts val="0"/>
              </a:spcBef>
              <a:spcAft>
                <a:spcPts val="0"/>
              </a:spcAft>
              <a:buClr>
                <a:schemeClr val="dk1"/>
              </a:buClr>
              <a:buSzPts val="1992"/>
              <a:buChar char="○"/>
            </a:pPr>
            <a:r>
              <a:rPr lang="en" sz="1992">
                <a:solidFill>
                  <a:schemeClr val="dk1"/>
                </a:solidFill>
              </a:rPr>
              <a:t>Parallel analyses of other artefact classes from grave good sets (same-gender dynamics) or more generally (whole 'society' transmission dynamics or contrasting transmission </a:t>
            </a:r>
            <a:r>
              <a:rPr lang="en" sz="1992">
                <a:solidFill>
                  <a:schemeClr val="dk1"/>
                </a:solidFill>
              </a:rPr>
              <a:t>across</a:t>
            </a:r>
            <a:r>
              <a:rPr lang="en" sz="1992">
                <a:solidFill>
                  <a:schemeClr val="dk1"/>
                </a:solidFill>
              </a:rPr>
              <a:t> genders),</a:t>
            </a:r>
            <a:endParaRPr sz="1992">
              <a:solidFill>
                <a:schemeClr val="dk1"/>
              </a:solidFill>
            </a:endParaRPr>
          </a:p>
          <a:p>
            <a:pPr indent="-355113" lvl="1" marL="914400" rtl="0" algn="l">
              <a:spcBef>
                <a:spcPts val="0"/>
              </a:spcBef>
              <a:spcAft>
                <a:spcPts val="0"/>
              </a:spcAft>
              <a:buClr>
                <a:schemeClr val="dk1"/>
              </a:buClr>
              <a:buSzPts val="1992"/>
              <a:buChar char="○"/>
            </a:pPr>
            <a:r>
              <a:rPr lang="en" sz="1992">
                <a:solidFill>
                  <a:schemeClr val="dk1"/>
                </a:solidFill>
              </a:rPr>
              <a:t>A phylogenetic/macroevolutionary study of gene-culture co-evolution </a:t>
            </a:r>
            <a:endParaRPr sz="1992">
              <a:solidFill>
                <a:schemeClr val="dk1"/>
              </a:solidFill>
            </a:endParaRPr>
          </a:p>
          <a:p>
            <a:pPr indent="-355113" lvl="1" marL="914400" rtl="0" algn="l">
              <a:spcBef>
                <a:spcPts val="0"/>
              </a:spcBef>
              <a:spcAft>
                <a:spcPts val="0"/>
              </a:spcAft>
              <a:buClr>
                <a:schemeClr val="dk1"/>
              </a:buClr>
              <a:buSzPts val="1992"/>
              <a:buChar char="○"/>
            </a:pPr>
            <a:r>
              <a:rPr lang="en" sz="1992">
                <a:solidFill>
                  <a:schemeClr val="dk1"/>
                </a:solidFill>
              </a:rPr>
              <a:t>Exploration of </a:t>
            </a:r>
            <a:r>
              <a:rPr lang="en" sz="1992">
                <a:solidFill>
                  <a:schemeClr val="dk1"/>
                </a:solidFill>
              </a:rPr>
              <a:t> cultural phylogeography and niche construction dynamics using </a:t>
            </a:r>
            <a:r>
              <a:rPr lang="en" sz="1992">
                <a:solidFill>
                  <a:schemeClr val="dk1"/>
                </a:solidFill>
              </a:rPr>
              <a:t>comparative methods</a:t>
            </a:r>
            <a:endParaRPr sz="1992">
              <a:solidFill>
                <a:schemeClr val="dk1"/>
              </a:solidFill>
            </a:endParaRPr>
          </a:p>
          <a:p>
            <a:pPr indent="0" lvl="0" marL="457200" rtl="0" algn="l">
              <a:spcBef>
                <a:spcPts val="1200"/>
              </a:spcBef>
              <a:spcAft>
                <a:spcPts val="1200"/>
              </a:spcAft>
              <a:buNone/>
            </a:pPr>
            <a:r>
              <a:t/>
            </a:r>
            <a:endParaRPr sz="2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593430"/>
            <a:ext cx="8520600" cy="57582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600"/>
              </a:spcAft>
              <a:buNone/>
            </a:pPr>
            <a:r>
              <a:rPr lang="en" sz="9300"/>
              <a:t>Population thinking and</a:t>
            </a:r>
            <a:br>
              <a:rPr lang="en" sz="9300"/>
            </a:br>
            <a:r>
              <a:rPr b="1" lang="en" sz="9300"/>
              <a:t>Tree thinking</a:t>
            </a:r>
            <a:endParaRPr b="1" sz="9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66562" y="1054125"/>
            <a:ext cx="8410873" cy="3790274"/>
          </a:xfrm>
          <a:prstGeom prst="rect">
            <a:avLst/>
          </a:prstGeom>
          <a:noFill/>
          <a:ln>
            <a:noFill/>
          </a:ln>
        </p:spPr>
      </p:pic>
      <p:sp>
        <p:nvSpPr>
          <p:cNvPr id="75" name="Google Shape;75;p16"/>
          <p:cNvSpPr txBox="1"/>
          <p:nvPr/>
        </p:nvSpPr>
        <p:spPr>
          <a:xfrm>
            <a:off x="406950" y="6271575"/>
            <a:ext cx="7867800" cy="5232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Riede, F., Hoggard, C., &amp; Shennan, S. (2019). Reconciling material cultures in archaeology with genetic data requires robust cultural evolutionary taxonomies. </a:t>
            </a:r>
            <a:r>
              <a:rPr i="1" lang="en" sz="1100"/>
              <a:t>Palgrave Communications</a:t>
            </a:r>
            <a:r>
              <a:rPr lang="en" sz="1100"/>
              <a:t>, </a:t>
            </a:r>
            <a:r>
              <a:rPr i="1" lang="en" sz="1100"/>
              <a:t>5</a:t>
            </a:r>
            <a:r>
              <a:rPr lang="en" sz="1100"/>
              <a:t>(1), 1–9.</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17"/>
          <p:cNvSpPr txBox="1"/>
          <p:nvPr/>
        </p:nvSpPr>
        <p:spPr>
          <a:xfrm>
            <a:off x="406950" y="6500175"/>
            <a:ext cx="7867800" cy="3078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800"/>
              <a:t>Mesoudi, A., Whiten, A., &amp; Laland, K. N. (2006). Towards a unified science of cultural evolution. Behavioral and Brain Sciences, 29(04), 329–347.</a:t>
            </a:r>
            <a:endParaRPr sz="800"/>
          </a:p>
        </p:txBody>
      </p:sp>
      <p:pic>
        <p:nvPicPr>
          <p:cNvPr id="81" name="Google Shape;81;p17"/>
          <p:cNvPicPr preferRelativeResize="0"/>
          <p:nvPr/>
        </p:nvPicPr>
        <p:blipFill rotWithShape="1">
          <a:blip r:embed="rId3">
            <a:alphaModFix/>
          </a:blip>
          <a:srcRect b="61367" l="0" r="0" t="0"/>
          <a:stretch/>
        </p:blipFill>
        <p:spPr>
          <a:xfrm>
            <a:off x="76375" y="116875"/>
            <a:ext cx="8735606" cy="1387233"/>
          </a:xfrm>
          <a:prstGeom prst="rect">
            <a:avLst/>
          </a:prstGeom>
          <a:noFill/>
          <a:ln>
            <a:noFill/>
          </a:ln>
        </p:spPr>
      </p:pic>
      <p:sp>
        <p:nvSpPr>
          <p:cNvPr id="82" name="Google Shape;82;p17"/>
          <p:cNvSpPr txBox="1"/>
          <p:nvPr>
            <p:ph type="title"/>
          </p:nvPr>
        </p:nvSpPr>
        <p:spPr>
          <a:xfrm>
            <a:off x="1171575" y="2958525"/>
            <a:ext cx="6438900" cy="1159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SzPts val="990"/>
              <a:buNone/>
            </a:pPr>
            <a:r>
              <a:rPr lang="en" sz="2040"/>
              <a:t> ↓ </a:t>
            </a:r>
            <a:r>
              <a:rPr lang="en" sz="2040"/>
              <a:t>Works well with dense &amp; temporally shallow data</a:t>
            </a:r>
            <a:br>
              <a:rPr lang="en" sz="2040"/>
            </a:br>
            <a:r>
              <a:rPr lang="en" sz="2040"/>
              <a:t>Population-thinking about transmission biases</a:t>
            </a:r>
            <a:endParaRPr sz="2040"/>
          </a:p>
        </p:txBody>
      </p:sp>
      <p:sp>
        <p:nvSpPr>
          <p:cNvPr id="83" name="Google Shape;83;p17"/>
          <p:cNvSpPr txBox="1"/>
          <p:nvPr>
            <p:ph type="title"/>
          </p:nvPr>
        </p:nvSpPr>
        <p:spPr>
          <a:xfrm>
            <a:off x="1171575" y="1292750"/>
            <a:ext cx="6438900" cy="1159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SzPts val="990"/>
              <a:buNone/>
            </a:pPr>
            <a:r>
              <a:rPr lang="en" sz="2040"/>
              <a:t>↑ </a:t>
            </a:r>
            <a:r>
              <a:rPr lang="en" sz="2040"/>
              <a:t>Works well with sparse &amp; diachronic data</a:t>
            </a:r>
            <a:br>
              <a:rPr lang="en" sz="2040"/>
            </a:br>
            <a:r>
              <a:rPr lang="en" sz="2040"/>
              <a:t>Tree-thinking about descent </a:t>
            </a:r>
            <a:endParaRPr sz="2040"/>
          </a:p>
        </p:txBody>
      </p:sp>
      <p:pic>
        <p:nvPicPr>
          <p:cNvPr id="84" name="Google Shape;84;p17"/>
          <p:cNvPicPr preferRelativeResize="0"/>
          <p:nvPr/>
        </p:nvPicPr>
        <p:blipFill rotWithShape="1">
          <a:blip r:embed="rId3">
            <a:alphaModFix/>
          </a:blip>
          <a:srcRect b="0" l="0" r="0" t="39094"/>
          <a:stretch/>
        </p:blipFill>
        <p:spPr>
          <a:xfrm>
            <a:off x="75019" y="4061458"/>
            <a:ext cx="8735606" cy="2186942"/>
          </a:xfrm>
          <a:prstGeom prst="rect">
            <a:avLst/>
          </a:prstGeom>
          <a:noFill/>
          <a:ln>
            <a:noFill/>
          </a:ln>
        </p:spPr>
      </p:pic>
      <p:cxnSp>
        <p:nvCxnSpPr>
          <p:cNvPr id="85" name="Google Shape;85;p17"/>
          <p:cNvCxnSpPr/>
          <p:nvPr/>
        </p:nvCxnSpPr>
        <p:spPr>
          <a:xfrm>
            <a:off x="1171575" y="923925"/>
            <a:ext cx="0" cy="4057800"/>
          </a:xfrm>
          <a:prstGeom prst="straightConnector1">
            <a:avLst/>
          </a:prstGeom>
          <a:noFill/>
          <a:ln cap="flat" cmpd="sng" w="19050">
            <a:solidFill>
              <a:schemeClr val="dk2"/>
            </a:solidFill>
            <a:prstDash val="solid"/>
            <a:round/>
            <a:headEnd len="med" w="med" type="none"/>
            <a:tailEnd len="med" w="med" type="none"/>
          </a:ln>
        </p:spPr>
      </p:cxnSp>
      <p:cxnSp>
        <p:nvCxnSpPr>
          <p:cNvPr id="86" name="Google Shape;86;p17"/>
          <p:cNvCxnSpPr/>
          <p:nvPr/>
        </p:nvCxnSpPr>
        <p:spPr>
          <a:xfrm>
            <a:off x="7610475" y="923925"/>
            <a:ext cx="0" cy="405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593430"/>
            <a:ext cx="8520600" cy="57582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7200"/>
              <a:t>But why is </a:t>
            </a:r>
            <a:br>
              <a:rPr lang="en" sz="7200"/>
            </a:br>
            <a:r>
              <a:rPr b="1" lang="en" sz="7200"/>
              <a:t>tree thinking</a:t>
            </a:r>
            <a:r>
              <a:rPr lang="en" sz="7200"/>
              <a:t> </a:t>
            </a:r>
            <a:br>
              <a:rPr lang="en" sz="7200"/>
            </a:br>
            <a:r>
              <a:rPr lang="en" sz="7200"/>
              <a:t>niche in</a:t>
            </a:r>
            <a:endParaRPr sz="7200"/>
          </a:p>
          <a:p>
            <a:pPr indent="0" lvl="0" marL="0" rtl="0" algn="ctr">
              <a:lnSpc>
                <a:spcPct val="100000"/>
              </a:lnSpc>
              <a:spcBef>
                <a:spcPts val="0"/>
              </a:spcBef>
              <a:spcAft>
                <a:spcPts val="0"/>
              </a:spcAft>
              <a:buNone/>
            </a:pPr>
            <a:r>
              <a:rPr lang="en" sz="7200"/>
              <a:t>archaeology?</a:t>
            </a:r>
            <a:endParaRPr sz="10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22650" y="96024"/>
            <a:ext cx="3298900" cy="6597801"/>
          </a:xfrm>
          <a:prstGeom prst="rect">
            <a:avLst/>
          </a:prstGeom>
          <a:noFill/>
          <a:ln>
            <a:noFill/>
          </a:ln>
        </p:spPr>
      </p:pic>
      <p:pic>
        <p:nvPicPr>
          <p:cNvPr id="97" name="Google Shape;97;p19"/>
          <p:cNvPicPr preferRelativeResize="0"/>
          <p:nvPr/>
        </p:nvPicPr>
        <p:blipFill>
          <a:blip r:embed="rId4">
            <a:alphaModFix/>
          </a:blip>
          <a:stretch>
            <a:fillRect/>
          </a:stretch>
        </p:blipFill>
        <p:spPr>
          <a:xfrm>
            <a:off x="3909875" y="989425"/>
            <a:ext cx="4568852" cy="4568852"/>
          </a:xfrm>
          <a:prstGeom prst="rect">
            <a:avLst/>
          </a:prstGeom>
          <a:noFill/>
          <a:ln>
            <a:noFill/>
          </a:ln>
        </p:spPr>
      </p:pic>
      <p:sp>
        <p:nvSpPr>
          <p:cNvPr id="98" name="Google Shape;98;p19"/>
          <p:cNvSpPr txBox="1"/>
          <p:nvPr/>
        </p:nvSpPr>
        <p:spPr>
          <a:xfrm>
            <a:off x="3421550" y="19825"/>
            <a:ext cx="5489400" cy="9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700"/>
              <a:t>Tree thinking in archaeology: 41 papers by 48 authors, published 2001-2020, presenting original phylogenetic studies of archaeological material culture data, </a:t>
            </a:r>
            <a:endParaRPr sz="1700"/>
          </a:p>
        </p:txBody>
      </p:sp>
      <p:pic>
        <p:nvPicPr>
          <p:cNvPr id="99" name="Google Shape;99;p19"/>
          <p:cNvPicPr preferRelativeResize="0"/>
          <p:nvPr/>
        </p:nvPicPr>
        <p:blipFill>
          <a:blip r:embed="rId5">
            <a:alphaModFix/>
          </a:blip>
          <a:stretch>
            <a:fillRect/>
          </a:stretch>
        </p:blipFill>
        <p:spPr>
          <a:xfrm>
            <a:off x="3832650" y="5548875"/>
            <a:ext cx="4366577" cy="130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593430"/>
            <a:ext cx="8520600" cy="5758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9300"/>
              <a:t>Tripartite model of </a:t>
            </a:r>
            <a:r>
              <a:rPr b="1" lang="en" sz="9300"/>
              <a:t>Bayesian inference of phylogenies</a:t>
            </a:r>
            <a:endParaRPr b="1" sz="9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1" name="Google Shape;111;p21"/>
          <p:cNvSpPr txBox="1"/>
          <p:nvPr/>
        </p:nvSpPr>
        <p:spPr>
          <a:xfrm>
            <a:off x="406950" y="6271575"/>
            <a:ext cx="7867800" cy="523200"/>
          </a:xfrm>
          <a:prstGeom prst="rect">
            <a:avLst/>
          </a:prstGeom>
          <a:noFill/>
          <a:ln>
            <a:noFill/>
          </a:ln>
        </p:spPr>
        <p:txBody>
          <a:bodyPr anchorCtr="0" anchor="t" bIns="91425" lIns="91425" spcFirstLastPara="1" rIns="91425" wrap="square" tIns="91425">
            <a:spAutoFit/>
          </a:bodyPr>
          <a:lstStyle/>
          <a:p>
            <a:pPr indent="-279400" lvl="0" marL="279400" rtl="0" algn="l">
              <a:lnSpc>
                <a:spcPct val="100000"/>
              </a:lnSpc>
              <a:spcBef>
                <a:spcPts val="0"/>
              </a:spcBef>
              <a:spcAft>
                <a:spcPts val="0"/>
              </a:spcAft>
              <a:buNone/>
            </a:pPr>
            <a:r>
              <a:rPr lang="en" sz="1100"/>
              <a:t>Warnock, R. C. M., &amp; Wright, A. M. (2020). Understanding the Tripartite Approach to Bayesian Divergence Time Estimation. Elements of Paleontology. https://doi.org/10.1017/9781108954365</a:t>
            </a:r>
            <a:endParaRPr sz="1100"/>
          </a:p>
        </p:txBody>
      </p:sp>
      <p:pic>
        <p:nvPicPr>
          <p:cNvPr id="112" name="Google Shape;112;p21"/>
          <p:cNvPicPr preferRelativeResize="0"/>
          <p:nvPr/>
        </p:nvPicPr>
        <p:blipFill rotWithShape="1">
          <a:blip r:embed="rId3">
            <a:alphaModFix/>
          </a:blip>
          <a:srcRect b="73888" l="43518" r="0" t="0"/>
          <a:stretch/>
        </p:blipFill>
        <p:spPr>
          <a:xfrm>
            <a:off x="406950" y="593375"/>
            <a:ext cx="8163124" cy="517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